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57" r:id="rId4"/>
    <p:sldId id="271" r:id="rId5"/>
    <p:sldId id="266" r:id="rId6"/>
    <p:sldId id="265" r:id="rId7"/>
    <p:sldId id="258" r:id="rId8"/>
    <p:sldId id="267" r:id="rId9"/>
    <p:sldId id="268" r:id="rId10"/>
    <p:sldId id="269" r:id="rId11"/>
    <p:sldId id="270" r:id="rId12"/>
    <p:sldId id="263" r:id="rId13"/>
    <p:sldId id="259" r:id="rId14"/>
    <p:sldId id="260" r:id="rId15"/>
    <p:sldId id="261" r:id="rId16"/>
    <p:sldId id="262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맑은 고딕" panose="020B0503020000020004" pitchFamily="50" charset="-127"/>
      <p:regular r:id="rId19"/>
      <p:bold r:id="rId20"/>
    </p:embeddedFont>
    <p:embeddedFont>
      <p:font typeface="배달의민족 도현" panose="020B0600000101010101" pitchFamily="50" charset="-127"/>
      <p:regular r:id="rId21"/>
      <p:bold r:id="rId22"/>
      <p:italic r:id="rId23"/>
      <p:boldItalic r:id="rId24"/>
    </p:embeddedFont>
    <p:embeddedFont>
      <p:font typeface="배달의민족 한나체 Air" panose="020B0600000101010101" pitchFamily="50" charset="-127"/>
      <p:regular r:id="rId25"/>
      <p:bold r:id="rId26"/>
      <p:italic r:id="rId27"/>
      <p:boldItalic r:id="rId28"/>
    </p:embeddedFont>
    <p:embeddedFont>
      <p:font typeface="배달의민족 한나체 Pro" panose="020B0600000101010101" pitchFamily="50" charset="-127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jeeH7jMu0BsBjPhPA5RlKGHIvj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C1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3"/>
    <p:restoredTop sz="67952" autoAdjust="0"/>
  </p:normalViewPr>
  <p:slideViewPr>
    <p:cSldViewPr snapToGrid="0" snapToObjects="1">
      <p:cViewPr varScale="1">
        <p:scale>
          <a:sx n="46" d="100"/>
          <a:sy n="46" d="100"/>
        </p:scale>
        <p:origin x="1532" y="24"/>
      </p:cViewPr>
      <p:guideLst/>
    </p:cSldViewPr>
  </p:slideViewPr>
  <p:notesTextViewPr>
    <p:cViewPr>
      <p:scale>
        <a:sx n="1" d="1"/>
        <a:sy n="1" d="1"/>
      </p:scale>
      <p:origin x="0" y="-7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8E6FFA-3737-4FCB-A859-F4B93B3C2947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5B7ACA8E-739D-447D-B397-734E6EC96677}">
      <dgm:prSet phldrT="[텍스트]"/>
      <dgm:spPr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구현환경 </a:t>
          </a:r>
          <a:br>
            <a:rPr lang="en-US" altLang="ko-KR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</a:br>
          <a:r>
            <a:rPr lang="ko-KR" altLang="en-US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역할 분담</a:t>
          </a:r>
        </a:p>
      </dgm:t>
    </dgm:pt>
    <dgm:pt modelId="{7A9D67A7-AE6F-4826-B5A3-E2E15884B451}" type="parTrans" cxnId="{2484A543-F16E-4101-B994-37DF376599DE}">
      <dgm:prSet/>
      <dgm:spPr/>
      <dgm:t>
        <a:bodyPr/>
        <a:lstStyle/>
        <a:p>
          <a:pPr latinLnBrk="1"/>
          <a:endParaRPr lang="ko-KR" altLang="en-US"/>
        </a:p>
      </dgm:t>
    </dgm:pt>
    <dgm:pt modelId="{9D65C50F-4399-4A56-AA9C-819C6194487E}" type="sibTrans" cxnId="{2484A543-F16E-4101-B994-37DF376599DE}">
      <dgm:prSet/>
      <dgm:spPr>
        <a:solidFill>
          <a:srgbClr val="21C1BC"/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79F3C560-5103-4887-A0F5-5EA69F2F5667}">
      <dgm:prSet phldrT="[텍스트]"/>
      <dgm:spPr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설계 방향</a:t>
          </a:r>
          <a:endParaRPr lang="en-US" altLang="ko-KR" b="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ko-KR" altLang="en-US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목표</a:t>
          </a:r>
        </a:p>
      </dgm:t>
    </dgm:pt>
    <dgm:pt modelId="{798173C4-CA25-4BFE-BDCE-3CABB9233F86}" type="parTrans" cxnId="{085CA8FE-B4E7-4EB6-9284-66D717EDDABD}">
      <dgm:prSet/>
      <dgm:spPr/>
      <dgm:t>
        <a:bodyPr/>
        <a:lstStyle/>
        <a:p>
          <a:pPr latinLnBrk="1"/>
          <a:endParaRPr lang="ko-KR" altLang="en-US"/>
        </a:p>
      </dgm:t>
    </dgm:pt>
    <dgm:pt modelId="{AA6AA31E-A49A-469D-949F-38F993C33BD7}" type="sibTrans" cxnId="{085CA8FE-B4E7-4EB6-9284-66D717EDDABD}">
      <dgm:prSet/>
      <dgm:spPr>
        <a:solidFill>
          <a:srgbClr val="21C1BC"/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0A6EF637-A450-423C-84AB-AB9EBB90CEE1}">
      <dgm:prSet phldrT="[텍스트]"/>
      <dgm:spPr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설계 내용</a:t>
          </a:r>
        </a:p>
      </dgm:t>
    </dgm:pt>
    <dgm:pt modelId="{5EE58310-6781-4F94-ABD3-FDBEA6916C22}" type="parTrans" cxnId="{E63EA255-09D7-45AE-8079-E72A2255C0B9}">
      <dgm:prSet/>
      <dgm:spPr/>
      <dgm:t>
        <a:bodyPr/>
        <a:lstStyle/>
        <a:p>
          <a:pPr latinLnBrk="1"/>
          <a:endParaRPr lang="ko-KR" altLang="en-US"/>
        </a:p>
      </dgm:t>
    </dgm:pt>
    <dgm:pt modelId="{C7E428FC-F4BE-48B8-8D96-1D3A0320636F}" type="sibTrans" cxnId="{E63EA255-09D7-45AE-8079-E72A2255C0B9}">
      <dgm:prSet/>
      <dgm:spPr>
        <a:solidFill>
          <a:srgbClr val="21C1BC"/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4F6F1664-60B6-4206-B326-24074CD23141}">
      <dgm:prSet phldrT="[텍스트]"/>
      <dgm:spPr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Q&amp;A</a:t>
          </a:r>
          <a:endParaRPr lang="ko-KR" altLang="en-US" b="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E6061FF-ED59-4A66-9EF9-F57757445F88}" type="parTrans" cxnId="{999AD9D6-3957-40ED-8751-8EA420FE8AD4}">
      <dgm:prSet/>
      <dgm:spPr/>
      <dgm:t>
        <a:bodyPr/>
        <a:lstStyle/>
        <a:p>
          <a:pPr latinLnBrk="1"/>
          <a:endParaRPr lang="ko-KR" altLang="en-US"/>
        </a:p>
      </dgm:t>
    </dgm:pt>
    <dgm:pt modelId="{CA0906D5-60E2-445D-B520-1796221D9CEC}" type="sibTrans" cxnId="{999AD9D6-3957-40ED-8751-8EA420FE8AD4}">
      <dgm:prSet/>
      <dgm:spPr/>
      <dgm:t>
        <a:bodyPr/>
        <a:lstStyle/>
        <a:p>
          <a:pPr latinLnBrk="1"/>
          <a:endParaRPr lang="ko-KR" altLang="en-US"/>
        </a:p>
      </dgm:t>
    </dgm:pt>
    <dgm:pt modelId="{1EAE6A95-49B4-418C-BDEB-F50EE63896D5}" type="pres">
      <dgm:prSet presAssocID="{618E6FFA-3737-4FCB-A859-F4B93B3C2947}" presName="Name0" presStyleCnt="0">
        <dgm:presLayoutVars>
          <dgm:dir/>
          <dgm:resizeHandles val="exact"/>
        </dgm:presLayoutVars>
      </dgm:prSet>
      <dgm:spPr/>
    </dgm:pt>
    <dgm:pt modelId="{DA61A3AD-56B8-403C-8A47-89DC1864331C}" type="pres">
      <dgm:prSet presAssocID="{5B7ACA8E-739D-447D-B397-734E6EC96677}" presName="node" presStyleLbl="node1" presStyleIdx="0" presStyleCnt="4">
        <dgm:presLayoutVars>
          <dgm:bulletEnabled val="1"/>
        </dgm:presLayoutVars>
      </dgm:prSet>
      <dgm:spPr/>
    </dgm:pt>
    <dgm:pt modelId="{2508F039-0457-4C94-8766-C3B499AEEEF5}" type="pres">
      <dgm:prSet presAssocID="{9D65C50F-4399-4A56-AA9C-819C6194487E}" presName="sibTrans" presStyleLbl="sibTrans2D1" presStyleIdx="0" presStyleCnt="3"/>
      <dgm:spPr/>
    </dgm:pt>
    <dgm:pt modelId="{275C1B71-FB41-4FBB-9D05-D31C0E06C160}" type="pres">
      <dgm:prSet presAssocID="{9D65C50F-4399-4A56-AA9C-819C6194487E}" presName="connectorText" presStyleLbl="sibTrans2D1" presStyleIdx="0" presStyleCnt="3"/>
      <dgm:spPr/>
    </dgm:pt>
    <dgm:pt modelId="{BD4833FC-AD31-4067-A857-A4B3AEBDA8C9}" type="pres">
      <dgm:prSet presAssocID="{79F3C560-5103-4887-A0F5-5EA69F2F5667}" presName="node" presStyleLbl="node1" presStyleIdx="1" presStyleCnt="4">
        <dgm:presLayoutVars>
          <dgm:bulletEnabled val="1"/>
        </dgm:presLayoutVars>
      </dgm:prSet>
      <dgm:spPr/>
    </dgm:pt>
    <dgm:pt modelId="{0C105FA1-ACD5-4CF1-977F-F2A229BD9892}" type="pres">
      <dgm:prSet presAssocID="{AA6AA31E-A49A-469D-949F-38F993C33BD7}" presName="sibTrans" presStyleLbl="sibTrans2D1" presStyleIdx="1" presStyleCnt="3"/>
      <dgm:spPr/>
    </dgm:pt>
    <dgm:pt modelId="{1A1BE92D-1E3E-4F84-81F4-C75196C92091}" type="pres">
      <dgm:prSet presAssocID="{AA6AA31E-A49A-469D-949F-38F993C33BD7}" presName="connectorText" presStyleLbl="sibTrans2D1" presStyleIdx="1" presStyleCnt="3"/>
      <dgm:spPr/>
    </dgm:pt>
    <dgm:pt modelId="{8E425097-1755-4D44-9059-C3CD1CF392A0}" type="pres">
      <dgm:prSet presAssocID="{0A6EF637-A450-423C-84AB-AB9EBB90CEE1}" presName="node" presStyleLbl="node1" presStyleIdx="2" presStyleCnt="4">
        <dgm:presLayoutVars>
          <dgm:bulletEnabled val="1"/>
        </dgm:presLayoutVars>
      </dgm:prSet>
      <dgm:spPr/>
    </dgm:pt>
    <dgm:pt modelId="{2E31C186-1DB9-457E-83BE-EE05EECFE875}" type="pres">
      <dgm:prSet presAssocID="{C7E428FC-F4BE-48B8-8D96-1D3A0320636F}" presName="sibTrans" presStyleLbl="sibTrans2D1" presStyleIdx="2" presStyleCnt="3"/>
      <dgm:spPr/>
    </dgm:pt>
    <dgm:pt modelId="{9B3F8188-6FC3-473B-80B9-832025F216D6}" type="pres">
      <dgm:prSet presAssocID="{C7E428FC-F4BE-48B8-8D96-1D3A0320636F}" presName="connectorText" presStyleLbl="sibTrans2D1" presStyleIdx="2" presStyleCnt="3"/>
      <dgm:spPr/>
    </dgm:pt>
    <dgm:pt modelId="{9248C6F7-520F-4370-A910-792DC6D141E8}" type="pres">
      <dgm:prSet presAssocID="{4F6F1664-60B6-4206-B326-24074CD23141}" presName="node" presStyleLbl="node1" presStyleIdx="3" presStyleCnt="4">
        <dgm:presLayoutVars>
          <dgm:bulletEnabled val="1"/>
        </dgm:presLayoutVars>
      </dgm:prSet>
      <dgm:spPr/>
    </dgm:pt>
  </dgm:ptLst>
  <dgm:cxnLst>
    <dgm:cxn modelId="{6A8B731E-4F0B-4463-AB60-7B9552110DBD}" type="presOf" srcId="{C7E428FC-F4BE-48B8-8D96-1D3A0320636F}" destId="{2E31C186-1DB9-457E-83BE-EE05EECFE875}" srcOrd="0" destOrd="0" presId="urn:microsoft.com/office/officeart/2005/8/layout/process1"/>
    <dgm:cxn modelId="{0D47C33B-CB28-4626-B1FC-78266606A5E1}" type="presOf" srcId="{C7E428FC-F4BE-48B8-8D96-1D3A0320636F}" destId="{9B3F8188-6FC3-473B-80B9-832025F216D6}" srcOrd="1" destOrd="0" presId="urn:microsoft.com/office/officeart/2005/8/layout/process1"/>
    <dgm:cxn modelId="{2484A543-F16E-4101-B994-37DF376599DE}" srcId="{618E6FFA-3737-4FCB-A859-F4B93B3C2947}" destId="{5B7ACA8E-739D-447D-B397-734E6EC96677}" srcOrd="0" destOrd="0" parTransId="{7A9D67A7-AE6F-4826-B5A3-E2E15884B451}" sibTransId="{9D65C50F-4399-4A56-AA9C-819C6194487E}"/>
    <dgm:cxn modelId="{BD592B6D-82FE-4B4A-A0C4-EA12728F4931}" type="presOf" srcId="{AA6AA31E-A49A-469D-949F-38F993C33BD7}" destId="{1A1BE92D-1E3E-4F84-81F4-C75196C92091}" srcOrd="1" destOrd="0" presId="urn:microsoft.com/office/officeart/2005/8/layout/process1"/>
    <dgm:cxn modelId="{E63EA255-09D7-45AE-8079-E72A2255C0B9}" srcId="{618E6FFA-3737-4FCB-A859-F4B93B3C2947}" destId="{0A6EF637-A450-423C-84AB-AB9EBB90CEE1}" srcOrd="2" destOrd="0" parTransId="{5EE58310-6781-4F94-ABD3-FDBEA6916C22}" sibTransId="{C7E428FC-F4BE-48B8-8D96-1D3A0320636F}"/>
    <dgm:cxn modelId="{B13F8577-E628-44B8-97F2-F63A00C4AD21}" type="presOf" srcId="{618E6FFA-3737-4FCB-A859-F4B93B3C2947}" destId="{1EAE6A95-49B4-418C-BDEB-F50EE63896D5}" srcOrd="0" destOrd="0" presId="urn:microsoft.com/office/officeart/2005/8/layout/process1"/>
    <dgm:cxn modelId="{2D238986-97A8-4DE5-A0AE-0A3DBEB279A8}" type="presOf" srcId="{79F3C560-5103-4887-A0F5-5EA69F2F5667}" destId="{BD4833FC-AD31-4067-A857-A4B3AEBDA8C9}" srcOrd="0" destOrd="0" presId="urn:microsoft.com/office/officeart/2005/8/layout/process1"/>
    <dgm:cxn modelId="{29317997-E78C-4873-B3C6-BC4290AB9AD5}" type="presOf" srcId="{AA6AA31E-A49A-469D-949F-38F993C33BD7}" destId="{0C105FA1-ACD5-4CF1-977F-F2A229BD9892}" srcOrd="0" destOrd="0" presId="urn:microsoft.com/office/officeart/2005/8/layout/process1"/>
    <dgm:cxn modelId="{80707699-99CB-44CC-A3F6-4353CBEBB877}" type="presOf" srcId="{4F6F1664-60B6-4206-B326-24074CD23141}" destId="{9248C6F7-520F-4370-A910-792DC6D141E8}" srcOrd="0" destOrd="0" presId="urn:microsoft.com/office/officeart/2005/8/layout/process1"/>
    <dgm:cxn modelId="{2E0458B2-7A3B-4A84-B309-0B0BB1CFA6FB}" type="presOf" srcId="{9D65C50F-4399-4A56-AA9C-819C6194487E}" destId="{275C1B71-FB41-4FBB-9D05-D31C0E06C160}" srcOrd="1" destOrd="0" presId="urn:microsoft.com/office/officeart/2005/8/layout/process1"/>
    <dgm:cxn modelId="{FDB342CD-84C7-4F5B-8275-F32C1D04E5B0}" type="presOf" srcId="{9D65C50F-4399-4A56-AA9C-819C6194487E}" destId="{2508F039-0457-4C94-8766-C3B499AEEEF5}" srcOrd="0" destOrd="0" presId="urn:microsoft.com/office/officeart/2005/8/layout/process1"/>
    <dgm:cxn modelId="{999AD9D6-3957-40ED-8751-8EA420FE8AD4}" srcId="{618E6FFA-3737-4FCB-A859-F4B93B3C2947}" destId="{4F6F1664-60B6-4206-B326-24074CD23141}" srcOrd="3" destOrd="0" parTransId="{6E6061FF-ED59-4A66-9EF9-F57757445F88}" sibTransId="{CA0906D5-60E2-445D-B520-1796221D9CEC}"/>
    <dgm:cxn modelId="{28F147F1-DC89-4A2B-8ECC-D25F95DF2AB9}" type="presOf" srcId="{5B7ACA8E-739D-447D-B397-734E6EC96677}" destId="{DA61A3AD-56B8-403C-8A47-89DC1864331C}" srcOrd="0" destOrd="0" presId="urn:microsoft.com/office/officeart/2005/8/layout/process1"/>
    <dgm:cxn modelId="{2C0CF9F5-E3FB-4377-8FC4-0516548EBE12}" type="presOf" srcId="{0A6EF637-A450-423C-84AB-AB9EBB90CEE1}" destId="{8E425097-1755-4D44-9059-C3CD1CF392A0}" srcOrd="0" destOrd="0" presId="urn:microsoft.com/office/officeart/2005/8/layout/process1"/>
    <dgm:cxn modelId="{085CA8FE-B4E7-4EB6-9284-66D717EDDABD}" srcId="{618E6FFA-3737-4FCB-A859-F4B93B3C2947}" destId="{79F3C560-5103-4887-A0F5-5EA69F2F5667}" srcOrd="1" destOrd="0" parTransId="{798173C4-CA25-4BFE-BDCE-3CABB9233F86}" sibTransId="{AA6AA31E-A49A-469D-949F-38F993C33BD7}"/>
    <dgm:cxn modelId="{036872D6-C989-4009-A597-E69450963A48}" type="presParOf" srcId="{1EAE6A95-49B4-418C-BDEB-F50EE63896D5}" destId="{DA61A3AD-56B8-403C-8A47-89DC1864331C}" srcOrd="0" destOrd="0" presId="urn:microsoft.com/office/officeart/2005/8/layout/process1"/>
    <dgm:cxn modelId="{320C76CF-B8ED-4DF5-9433-5897030D01FE}" type="presParOf" srcId="{1EAE6A95-49B4-418C-BDEB-F50EE63896D5}" destId="{2508F039-0457-4C94-8766-C3B499AEEEF5}" srcOrd="1" destOrd="0" presId="urn:microsoft.com/office/officeart/2005/8/layout/process1"/>
    <dgm:cxn modelId="{42B1AEE1-A4BE-4429-BB6F-A41B7A723835}" type="presParOf" srcId="{2508F039-0457-4C94-8766-C3B499AEEEF5}" destId="{275C1B71-FB41-4FBB-9D05-D31C0E06C160}" srcOrd="0" destOrd="0" presId="urn:microsoft.com/office/officeart/2005/8/layout/process1"/>
    <dgm:cxn modelId="{B61A1DCC-A4FF-40D8-8B30-B4E401CC6FFA}" type="presParOf" srcId="{1EAE6A95-49B4-418C-BDEB-F50EE63896D5}" destId="{BD4833FC-AD31-4067-A857-A4B3AEBDA8C9}" srcOrd="2" destOrd="0" presId="urn:microsoft.com/office/officeart/2005/8/layout/process1"/>
    <dgm:cxn modelId="{533E28D4-610A-4B5B-BD24-31B78ADA608A}" type="presParOf" srcId="{1EAE6A95-49B4-418C-BDEB-F50EE63896D5}" destId="{0C105FA1-ACD5-4CF1-977F-F2A229BD9892}" srcOrd="3" destOrd="0" presId="urn:microsoft.com/office/officeart/2005/8/layout/process1"/>
    <dgm:cxn modelId="{8A1A1C60-E439-4F29-BECF-DA19ABB939FF}" type="presParOf" srcId="{0C105FA1-ACD5-4CF1-977F-F2A229BD9892}" destId="{1A1BE92D-1E3E-4F84-81F4-C75196C92091}" srcOrd="0" destOrd="0" presId="urn:microsoft.com/office/officeart/2005/8/layout/process1"/>
    <dgm:cxn modelId="{35F44C69-3009-4F5F-B7C7-4B8D8F7B4512}" type="presParOf" srcId="{1EAE6A95-49B4-418C-BDEB-F50EE63896D5}" destId="{8E425097-1755-4D44-9059-C3CD1CF392A0}" srcOrd="4" destOrd="0" presId="urn:microsoft.com/office/officeart/2005/8/layout/process1"/>
    <dgm:cxn modelId="{7889E525-FAEF-4F5B-92D8-D8A83080A754}" type="presParOf" srcId="{1EAE6A95-49B4-418C-BDEB-F50EE63896D5}" destId="{2E31C186-1DB9-457E-83BE-EE05EECFE875}" srcOrd="5" destOrd="0" presId="urn:microsoft.com/office/officeart/2005/8/layout/process1"/>
    <dgm:cxn modelId="{5BA6747F-6DF0-4BC7-85C8-BBA6218E9FE6}" type="presParOf" srcId="{2E31C186-1DB9-457E-83BE-EE05EECFE875}" destId="{9B3F8188-6FC3-473B-80B9-832025F216D6}" srcOrd="0" destOrd="0" presId="urn:microsoft.com/office/officeart/2005/8/layout/process1"/>
    <dgm:cxn modelId="{0A76E74D-C95F-4BA8-A9FD-CC9A3CC1588B}" type="presParOf" srcId="{1EAE6A95-49B4-418C-BDEB-F50EE63896D5}" destId="{9248C6F7-520F-4370-A910-792DC6D141E8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1A3AD-56B8-403C-8A47-89DC1864331C}">
      <dsp:nvSpPr>
        <dsp:cNvPr id="0" name=""/>
        <dsp:cNvSpPr/>
      </dsp:nvSpPr>
      <dsp:spPr>
        <a:xfrm>
          <a:off x="4918" y="1148027"/>
          <a:ext cx="2150543" cy="12903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구현환경 </a:t>
          </a:r>
          <a:br>
            <a:rPr lang="en-US" altLang="ko-KR" sz="23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</a:br>
          <a:r>
            <a:rPr lang="ko-KR" altLang="en-US" sz="23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역할 분담</a:t>
          </a:r>
        </a:p>
      </dsp:txBody>
      <dsp:txXfrm>
        <a:off x="42710" y="1185819"/>
        <a:ext cx="2074959" cy="1214742"/>
      </dsp:txXfrm>
    </dsp:sp>
    <dsp:sp modelId="{2508F039-0457-4C94-8766-C3B499AEEEF5}">
      <dsp:nvSpPr>
        <dsp:cNvPr id="0" name=""/>
        <dsp:cNvSpPr/>
      </dsp:nvSpPr>
      <dsp:spPr>
        <a:xfrm>
          <a:off x="2370516" y="1526523"/>
          <a:ext cx="455915" cy="533334"/>
        </a:xfrm>
        <a:prstGeom prst="rightArrow">
          <a:avLst>
            <a:gd name="adj1" fmla="val 60000"/>
            <a:gd name="adj2" fmla="val 50000"/>
          </a:avLst>
        </a:prstGeom>
        <a:solidFill>
          <a:srgbClr val="21C1B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2370516" y="1633190"/>
        <a:ext cx="319141" cy="320000"/>
      </dsp:txXfrm>
    </dsp:sp>
    <dsp:sp modelId="{BD4833FC-AD31-4067-A857-A4B3AEBDA8C9}">
      <dsp:nvSpPr>
        <dsp:cNvPr id="0" name=""/>
        <dsp:cNvSpPr/>
      </dsp:nvSpPr>
      <dsp:spPr>
        <a:xfrm>
          <a:off x="3015679" y="1148027"/>
          <a:ext cx="2150543" cy="12903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설계 방향</a:t>
          </a:r>
          <a:endParaRPr lang="en-US" altLang="ko-KR" sz="2300" b="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목표</a:t>
          </a:r>
        </a:p>
      </dsp:txBody>
      <dsp:txXfrm>
        <a:off x="3053471" y="1185819"/>
        <a:ext cx="2074959" cy="1214742"/>
      </dsp:txXfrm>
    </dsp:sp>
    <dsp:sp modelId="{0C105FA1-ACD5-4CF1-977F-F2A229BD9892}">
      <dsp:nvSpPr>
        <dsp:cNvPr id="0" name=""/>
        <dsp:cNvSpPr/>
      </dsp:nvSpPr>
      <dsp:spPr>
        <a:xfrm>
          <a:off x="5381278" y="1526523"/>
          <a:ext cx="455915" cy="533334"/>
        </a:xfrm>
        <a:prstGeom prst="rightArrow">
          <a:avLst>
            <a:gd name="adj1" fmla="val 60000"/>
            <a:gd name="adj2" fmla="val 50000"/>
          </a:avLst>
        </a:prstGeom>
        <a:solidFill>
          <a:srgbClr val="21C1B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5381278" y="1633190"/>
        <a:ext cx="319141" cy="320000"/>
      </dsp:txXfrm>
    </dsp:sp>
    <dsp:sp modelId="{8E425097-1755-4D44-9059-C3CD1CF392A0}">
      <dsp:nvSpPr>
        <dsp:cNvPr id="0" name=""/>
        <dsp:cNvSpPr/>
      </dsp:nvSpPr>
      <dsp:spPr>
        <a:xfrm>
          <a:off x="6026441" y="1148027"/>
          <a:ext cx="2150543" cy="12903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설계 내용</a:t>
          </a:r>
        </a:p>
      </dsp:txBody>
      <dsp:txXfrm>
        <a:off x="6064233" y="1185819"/>
        <a:ext cx="2074959" cy="1214742"/>
      </dsp:txXfrm>
    </dsp:sp>
    <dsp:sp modelId="{2E31C186-1DB9-457E-83BE-EE05EECFE875}">
      <dsp:nvSpPr>
        <dsp:cNvPr id="0" name=""/>
        <dsp:cNvSpPr/>
      </dsp:nvSpPr>
      <dsp:spPr>
        <a:xfrm>
          <a:off x="8392039" y="1526523"/>
          <a:ext cx="455915" cy="533334"/>
        </a:xfrm>
        <a:prstGeom prst="rightArrow">
          <a:avLst>
            <a:gd name="adj1" fmla="val 60000"/>
            <a:gd name="adj2" fmla="val 50000"/>
          </a:avLst>
        </a:prstGeom>
        <a:solidFill>
          <a:srgbClr val="21C1B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8392039" y="1633190"/>
        <a:ext cx="319141" cy="320000"/>
      </dsp:txXfrm>
    </dsp:sp>
    <dsp:sp modelId="{9248C6F7-520F-4370-A910-792DC6D141E8}">
      <dsp:nvSpPr>
        <dsp:cNvPr id="0" name=""/>
        <dsp:cNvSpPr/>
      </dsp:nvSpPr>
      <dsp:spPr>
        <a:xfrm>
          <a:off x="9037202" y="1148027"/>
          <a:ext cx="2150543" cy="12903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Q&amp;A</a:t>
          </a:r>
          <a:endParaRPr lang="ko-KR" altLang="en-US" sz="2300" b="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9074994" y="1185819"/>
        <a:ext cx="2074959" cy="1214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안녕하십니까</a:t>
            </a:r>
            <a:r>
              <a:rPr lang="en-US" altLang="ko-KR" dirty="0"/>
              <a:t>? 1</a:t>
            </a:r>
            <a:r>
              <a:rPr lang="ko-KR" altLang="en-US" dirty="0"/>
              <a:t>조의 발표를 맡게 된 팀장 허민 입니다</a:t>
            </a:r>
            <a:r>
              <a:rPr lang="en-US" altLang="ko-KR" dirty="0"/>
              <a:t>. </a:t>
            </a:r>
            <a:r>
              <a:rPr lang="ko-KR" altLang="en-US" dirty="0"/>
              <a:t>저희 조의 구성원은 김동훈</a:t>
            </a:r>
            <a:r>
              <a:rPr lang="en-US" altLang="ko-KR" dirty="0"/>
              <a:t>, </a:t>
            </a:r>
            <a:r>
              <a:rPr lang="ko-KR" altLang="en-US" dirty="0" err="1"/>
              <a:t>송경진</a:t>
            </a:r>
            <a:r>
              <a:rPr lang="en-US" altLang="ko-KR" dirty="0"/>
              <a:t>, </a:t>
            </a:r>
            <a:r>
              <a:rPr lang="ko-KR" altLang="en-US" dirty="0" err="1"/>
              <a:t>정용규</a:t>
            </a:r>
            <a:r>
              <a:rPr lang="ko-KR" altLang="en-US" dirty="0"/>
              <a:t> 마지막으로 저를 포함합니다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저희 조 같은 경우는 저희가 이번 과제를 진행하면서 바라고자 하는 염원과 앞으로의 진로에 있어서의 희망사항을 담아 기적을 이루고 </a:t>
            </a:r>
            <a:r>
              <a:rPr lang="ko-KR" altLang="en-US" dirty="0" err="1"/>
              <a:t>싶조</a:t>
            </a:r>
            <a:r>
              <a:rPr lang="ko-KR" altLang="en-US" dirty="0"/>
              <a:t> 라는 </a:t>
            </a:r>
            <a:r>
              <a:rPr lang="ko-KR" altLang="en-US" dirty="0" err="1"/>
              <a:t>별징을</a:t>
            </a:r>
            <a:r>
              <a:rPr lang="ko-KR" altLang="en-US" dirty="0"/>
              <a:t> 지어주었습니다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조가 이번 학기동안 함께 이뤄낼 작은 기적은 멀티 쓰레드를 활용한 빙고 게임 입니다</a:t>
            </a:r>
            <a:r>
              <a:rPr lang="en-US" altLang="ko-KR" dirty="0"/>
              <a:t>. </a:t>
            </a: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 클라이언트 쪽에서 빙고 한 줄을 완성을 하였는데요</a:t>
            </a:r>
            <a:r>
              <a:rPr lang="en-US" altLang="ko-KR" dirty="0"/>
              <a:t>. </a:t>
            </a:r>
            <a:r>
              <a:rPr lang="ko-KR" altLang="en-US" dirty="0"/>
              <a:t>그렇게 되면 클라이언트 쪽에 빙고 수가 </a:t>
            </a:r>
            <a:r>
              <a:rPr lang="en-US" altLang="ko-KR" dirty="0"/>
              <a:t>1</a:t>
            </a:r>
            <a:r>
              <a:rPr lang="ko-KR" altLang="en-US" dirty="0"/>
              <a:t>로 바뀌는 걸 볼 수 있습니다</a:t>
            </a:r>
            <a:r>
              <a:rPr lang="en-US" altLang="ko-KR" dirty="0"/>
              <a:t>. </a:t>
            </a:r>
            <a:r>
              <a:rPr lang="ko-KR" altLang="en-US" dirty="0"/>
              <a:t>이런 연산은 모두 서버에서 이루어 지게 됩니다</a:t>
            </a:r>
            <a:r>
              <a:rPr lang="en-US" altLang="ko-KR" dirty="0"/>
              <a:t>. </a:t>
            </a:r>
            <a:r>
              <a:rPr lang="ko-KR" altLang="en-US" dirty="0"/>
              <a:t>마저 진행을 해보겠습니다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5315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 이제 게임이 종료된 화면인데요</a:t>
            </a:r>
            <a:r>
              <a:rPr lang="en-US" altLang="ko-KR" dirty="0"/>
              <a:t>. </a:t>
            </a:r>
            <a:r>
              <a:rPr lang="ko-KR" altLang="en-US" dirty="0"/>
              <a:t>실행 턴 수 </a:t>
            </a:r>
            <a:r>
              <a:rPr lang="en-US" altLang="ko-KR" dirty="0"/>
              <a:t>25</a:t>
            </a:r>
            <a:r>
              <a:rPr lang="ko-KR" altLang="en-US" dirty="0"/>
              <a:t>회 전에 클라이언트 쪽에서 빙고 </a:t>
            </a:r>
            <a:r>
              <a:rPr lang="en-US" altLang="ko-KR" dirty="0"/>
              <a:t>5</a:t>
            </a:r>
            <a:r>
              <a:rPr lang="ko-KR" altLang="en-US" dirty="0"/>
              <a:t>개 이상이 만들어져서 클라이언트 승리로 게임이 종료가 된 것을 알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이제 빙고 게임이 어떻게 진행되는지 이해가 되셨나요</a:t>
            </a:r>
            <a:r>
              <a:rPr lang="en-US" altLang="ko-KR" dirty="0"/>
              <a:t>? </a:t>
            </a:r>
            <a:r>
              <a:rPr lang="ko-KR" altLang="en-US" dirty="0"/>
              <a:t>다음은 이제 저희 목표에 대해 말씀 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5884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목표는 기존 </a:t>
            </a:r>
            <a:r>
              <a:rPr lang="en-US" altLang="ko-KR" dirty="0"/>
              <a:t>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통신</a:t>
            </a:r>
            <a:r>
              <a:rPr lang="en-US" altLang="ko-KR" dirty="0"/>
              <a:t>, </a:t>
            </a:r>
            <a:r>
              <a:rPr lang="ko-KR" altLang="en-US" dirty="0"/>
              <a:t>순차 처리 기반의 빙고 게임을 멀티 쓰레드 환경을 통해 다수의 클라이언트가 함께 게임을 즐길 수 있도록 업그레이드 하기로 결정하였습니다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5675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84813ade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ko-KR" altLang="en-US" dirty="0"/>
              <a:t>구현 과제는 기존과 마찬가지로 </a:t>
            </a:r>
            <a:r>
              <a:rPr lang="ko-KR" altLang="en-US" dirty="0" err="1"/>
              <a:t>서버쪽에서</a:t>
            </a:r>
            <a:r>
              <a:rPr lang="ko-KR" altLang="en-US" dirty="0"/>
              <a:t> 클라이언트의 요청을 받으면 쓰레드를 생성해주고</a:t>
            </a:r>
            <a:r>
              <a:rPr lang="en-US" altLang="ko-KR" dirty="0"/>
              <a:t>, </a:t>
            </a:r>
            <a:r>
              <a:rPr lang="ko-KR" altLang="en-US" dirty="0"/>
              <a:t>각 클라이언트 쓰레드에서 정수 값을 입력 시 서버 내 계산 쓰레드에서 계산 후 각 클라이언트 쓰레드에게 전송하는 방식으로 개발을 하려 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ko-KR" altLang="en-US" dirty="0"/>
              <a:t>게임 룰은 기존 게임과 동일하게 가져갈 예정이고요</a:t>
            </a:r>
            <a:r>
              <a:rPr lang="en-US" altLang="ko-KR" dirty="0"/>
              <a:t>. </a:t>
            </a:r>
            <a:r>
              <a:rPr lang="ko-KR" altLang="en-US" dirty="0"/>
              <a:t>최종적으로 빙고가 </a:t>
            </a:r>
            <a:r>
              <a:rPr lang="en-US" altLang="ko-KR" dirty="0"/>
              <a:t>5</a:t>
            </a:r>
            <a:r>
              <a:rPr lang="ko-KR" altLang="en-US" dirty="0"/>
              <a:t>개가 만들어진 클라이언트가 승리하거나 예정된 게임 횟수가 되었을 때 종료되도록 합니다</a:t>
            </a:r>
            <a:r>
              <a:rPr lang="en-US" altLang="ko-KR" dirty="0"/>
              <a:t>. </a:t>
            </a:r>
            <a:r>
              <a:rPr lang="ko-KR" altLang="en-US" dirty="0"/>
              <a:t>한 가지 다른 점은 무승부처리에 대한 내용인데요</a:t>
            </a:r>
            <a:r>
              <a:rPr lang="en-US" altLang="ko-KR" dirty="0"/>
              <a:t>. </a:t>
            </a:r>
            <a:r>
              <a:rPr lang="ko-KR" altLang="en-US" dirty="0"/>
              <a:t>해결 과제를 보며 말씀 드리겠습니다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ko-KR" altLang="en-US" dirty="0"/>
              <a:t>빙고가 가장 많은 클라이언트가 승리</a:t>
            </a:r>
            <a:r>
              <a:rPr lang="en-US" altLang="ko-KR" dirty="0"/>
              <a:t>, </a:t>
            </a:r>
            <a:r>
              <a:rPr lang="ko-KR" altLang="en-US" dirty="0"/>
              <a:t>만약 최고 득점 빙고 수가 같은 클라이언트가 있다면 무승부 처리가 된다</a:t>
            </a:r>
            <a:r>
              <a:rPr lang="en-US" altLang="ko-KR" dirty="0"/>
              <a:t>. </a:t>
            </a:r>
            <a:r>
              <a:rPr lang="ko-KR" altLang="en-US" dirty="0"/>
              <a:t>이에 대한 구현이 멀티 쓰레드 환경에서 아직 구현을 하지 못해서 이후 </a:t>
            </a:r>
            <a:r>
              <a:rPr lang="en-US" altLang="ko-KR" dirty="0"/>
              <a:t>3</a:t>
            </a:r>
            <a:r>
              <a:rPr lang="ko-KR" altLang="en-US" dirty="0"/>
              <a:t>차 과제를 위한 해결 과제로 남겨두었고요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ko-KR" altLang="en-US" dirty="0"/>
              <a:t>또한 빙고게임 </a:t>
            </a:r>
            <a:r>
              <a:rPr lang="en-US" altLang="ko-KR" dirty="0"/>
              <a:t>+ </a:t>
            </a:r>
            <a:r>
              <a:rPr lang="ko-KR" altLang="en-US" dirty="0"/>
              <a:t>알파가 있어야 또 게임 하는 맛이 나겠죠</a:t>
            </a:r>
            <a:r>
              <a:rPr lang="en-US" altLang="ko-KR" dirty="0"/>
              <a:t>? </a:t>
            </a:r>
            <a:r>
              <a:rPr lang="ko-KR" altLang="en-US" dirty="0"/>
              <a:t>그래서 저희는 각 클라이언트 간의 랜덤 요소나 재미요소를 위한 이벤트가 있으면 좋겠 다라고 생각을 하였고요</a:t>
            </a:r>
            <a:r>
              <a:rPr lang="en-US" altLang="ko-KR" dirty="0"/>
              <a:t>. </a:t>
            </a:r>
            <a:r>
              <a:rPr lang="ko-KR" altLang="en-US" dirty="0"/>
              <a:t>이는 이후 기능 구현이 모두 정상적으로 완료가 되고 이후 일정이 충분할 시에 </a:t>
            </a:r>
            <a:r>
              <a:rPr lang="en-US" altLang="ko-KR" dirty="0"/>
              <a:t>3</a:t>
            </a:r>
            <a:r>
              <a:rPr lang="ko-KR" altLang="en-US" dirty="0"/>
              <a:t>차 과제에서 구현을 진행하기로 하였습니다</a:t>
            </a:r>
            <a:r>
              <a:rPr lang="en-US" altLang="ko-KR" dirty="0"/>
              <a:t>.</a:t>
            </a:r>
          </a:p>
        </p:txBody>
      </p:sp>
      <p:sp>
        <p:nvSpPr>
          <p:cNvPr id="105" name="Google Shape;105;gd84813ade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84813ade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그럼 </a:t>
            </a:r>
            <a:r>
              <a:rPr lang="ko-KR" altLang="en-US" dirty="0" err="1"/>
              <a:t>시퀸스</a:t>
            </a:r>
            <a:r>
              <a:rPr lang="ko-KR" altLang="en-US" dirty="0"/>
              <a:t> 다이어그램을 시나리오대로 따라가며 업그레이드 된 구현 내용을 말씀 드려볼까 합니다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/>
              <a:t>클라이언트, 메인 쓰레드, 서버 안에 있는 계산을 위한 DB 쓰레드로 구성</a:t>
            </a:r>
            <a:r>
              <a:rPr lang="ko-KR" altLang="en-US" dirty="0"/>
              <a:t>이 되어 </a:t>
            </a:r>
            <a:r>
              <a:rPr lang="ko-KR" altLang="en-US" dirty="0" err="1"/>
              <a:t>있구요</a:t>
            </a:r>
            <a:r>
              <a:rPr lang="en-US" altLang="ko-KR" dirty="0"/>
              <a:t>. </a:t>
            </a:r>
            <a:r>
              <a:rPr lang="ko-KR" altLang="en-US" dirty="0"/>
              <a:t>메인 쓰레드와 </a:t>
            </a:r>
            <a:r>
              <a:rPr lang="en-US" altLang="ko-KR" dirty="0"/>
              <a:t>DB </a:t>
            </a:r>
            <a:r>
              <a:rPr lang="ko-KR" altLang="en-US" dirty="0"/>
              <a:t>쓰레드는 동일 서버 내 있습니다</a:t>
            </a:r>
            <a:r>
              <a:rPr lang="en-US" altLang="ko-KR" dirty="0"/>
              <a:t>.</a:t>
            </a: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-KR" altLang="en-US" dirty="0"/>
              <a:t>먼저 메인 서버에서 소켓 설정을 진행 하구요</a:t>
            </a:r>
            <a:r>
              <a:rPr lang="en-US" altLang="ko-KR" dirty="0"/>
              <a:t>.</a:t>
            </a: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-KR" dirty="0"/>
              <a:t>클라이언트로부터 </a:t>
            </a:r>
            <a:r>
              <a:rPr lang="ko-KR" altLang="en-US" dirty="0"/>
              <a:t>연결 요청을 받으면 </a:t>
            </a:r>
            <a:r>
              <a:rPr lang="ko-KR" dirty="0"/>
              <a:t>소켓 모듈이 루프를 돌면서 연결요청을 받고 </a:t>
            </a:r>
            <a:r>
              <a:rPr lang="ko-KR" altLang="en-US" dirty="0"/>
              <a:t>클라이언트 숫자에 맞게 클라이언트 </a:t>
            </a:r>
            <a:r>
              <a:rPr lang="ko-KR" dirty="0"/>
              <a:t>쓰레드를 </a:t>
            </a:r>
            <a:r>
              <a:rPr lang="ko-KR" altLang="en-US" dirty="0"/>
              <a:t>생</a:t>
            </a:r>
            <a:r>
              <a:rPr lang="ko-KR" dirty="0"/>
              <a:t>성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-KR" altLang="en-US" dirty="0"/>
              <a:t>그에 대한 </a:t>
            </a:r>
            <a:r>
              <a:rPr lang="ko-KR" dirty="0"/>
              <a:t>승인</a:t>
            </a:r>
            <a:r>
              <a:rPr lang="ko-KR" altLang="en-US" dirty="0"/>
              <a:t>신호로 클라이언트 쪽에는 빙고판이 출력이 됩니다</a:t>
            </a:r>
            <a:r>
              <a:rPr lang="en-US" altLang="ko-KR" dirty="0"/>
              <a:t>. </a:t>
            </a:r>
            <a:r>
              <a:rPr lang="ko-KR" dirty="0"/>
              <a:t>이후 소켓 정보가 </a:t>
            </a:r>
            <a:r>
              <a:rPr lang="ko-KR" dirty="0" err="1"/>
              <a:t>DB</a:t>
            </a:r>
            <a:r>
              <a:rPr lang="en-US" altLang="ko-KR" dirty="0"/>
              <a:t> </a:t>
            </a:r>
            <a:r>
              <a:rPr lang="ko-KR" altLang="en-US" dirty="0"/>
              <a:t>쓰레드</a:t>
            </a:r>
            <a:r>
              <a:rPr lang="ko-KR" dirty="0"/>
              <a:t>로 전달되고</a:t>
            </a:r>
            <a:r>
              <a:rPr lang="en-US" altLang="ko-KR" dirty="0"/>
              <a:t> DB </a:t>
            </a:r>
            <a:r>
              <a:rPr lang="ko-KR" altLang="en-US" dirty="0"/>
              <a:t>쓰레드는 게임에 필요한 계산만 하기 때문에</a:t>
            </a:r>
            <a:endParaRPr dirty="0"/>
          </a:p>
        </p:txBody>
      </p:sp>
      <p:sp>
        <p:nvSpPr>
          <p:cNvPr id="112" name="Google Shape;112;gd84813ade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84813ade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 startAt="4"/>
            </a:pPr>
            <a:r>
              <a:rPr lang="ko-KR" altLang="ko-KR" dirty="0"/>
              <a:t>그후 클라이언트로부터 빙고 게임을 진행하기 위한 입력을 받는다.</a:t>
            </a:r>
            <a:endParaRPr lang="en-US" altLang="ko-KR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 startAt="4"/>
            </a:pPr>
            <a:r>
              <a:rPr lang="ko-KR" altLang="en-US" dirty="0"/>
              <a:t>전달받은 정보를 통해 게임 오버가 되지 않았다면 루프를 돌면서 만약 입력 정보가 올바르다면 이를 반영 하고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 startAt="4"/>
            </a:pPr>
            <a:r>
              <a:rPr lang="ko-KR" altLang="en-US" dirty="0"/>
              <a:t>빙고가 채워졌거나</a:t>
            </a:r>
            <a:r>
              <a:rPr lang="en-US" altLang="ko-KR" dirty="0"/>
              <a:t>, </a:t>
            </a:r>
            <a:r>
              <a:rPr lang="ko-KR" altLang="en-US" dirty="0"/>
              <a:t>예정된 게임 횟수가 지났다면 게임오버의 값을 체크해주고 화면에 입력 내용이 반영된 빙고 판을 출력을 해준다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 startAt="4"/>
            </a:pPr>
            <a:r>
              <a:rPr lang="ko-KR" altLang="en-US" dirty="0"/>
              <a:t>게임이 끝나면 각 클라이언트 화면에 결과를 전송하고 순서대로 클라이언트</a:t>
            </a:r>
            <a:r>
              <a:rPr lang="en-US" altLang="ko-KR" dirty="0"/>
              <a:t>, </a:t>
            </a:r>
            <a:r>
              <a:rPr lang="ko-KR" altLang="en-US" dirty="0"/>
              <a:t>서버 안에 있는 쓰레드</a:t>
            </a:r>
            <a:r>
              <a:rPr lang="en-US" altLang="ko-KR" dirty="0"/>
              <a:t>, </a:t>
            </a:r>
            <a:r>
              <a:rPr lang="ko-KR" altLang="en-US" dirty="0"/>
              <a:t>서버가 종료된다</a:t>
            </a:r>
          </a:p>
          <a:p>
            <a:pPr marL="0" lvl="0" indent="0" algn="l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19;gd84813ade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지금까지 멀티 쓰레드를 활용한 빙고 게임에 대한 내용이었고요</a:t>
            </a:r>
            <a:r>
              <a:rPr lang="en-US" altLang="ko-KR" dirty="0"/>
              <a:t>. </a:t>
            </a:r>
            <a:r>
              <a:rPr lang="ko-KR" altLang="en-US" dirty="0"/>
              <a:t>여러분 모두 이번 과제 뿐만 아니라 하시는 일 모두 기적이 이루어지길 바라며 이상 </a:t>
            </a:r>
            <a:r>
              <a:rPr lang="en-US" altLang="ko-KR" dirty="0"/>
              <a:t>1</a:t>
            </a:r>
            <a:r>
              <a:rPr lang="ko-KR" altLang="en-US" dirty="0"/>
              <a:t>조 허민이였고요</a:t>
            </a:r>
            <a:r>
              <a:rPr lang="en-US" altLang="ko-KR" dirty="0"/>
              <a:t>. </a:t>
            </a:r>
            <a:r>
              <a:rPr lang="ko-KR" altLang="en-US" dirty="0"/>
              <a:t>발표 마치고 질문 받도록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.!</a:t>
            </a:r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진행 순서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프로그램 구현 환경</a:t>
            </a:r>
            <a:r>
              <a:rPr lang="en-US" altLang="ko-KR" dirty="0"/>
              <a:t>(OS </a:t>
            </a:r>
            <a:r>
              <a:rPr lang="ko-KR" altLang="en-US" dirty="0"/>
              <a:t>와 사용 언어</a:t>
            </a:r>
            <a:r>
              <a:rPr lang="en-US" altLang="ko-KR" dirty="0"/>
              <a:t>)</a:t>
            </a:r>
            <a:r>
              <a:rPr lang="ko-KR" altLang="en-US" dirty="0"/>
              <a:t>에 대한 이야기를 해드리고 해당 과제를 위한 역할 분담에 대해 이야기 드리겠고요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다음 이번 과제의 설계 방향과 목표에 대해 이야기 드리도록 하겠습니다</a:t>
            </a:r>
            <a:r>
              <a:rPr lang="en-US" altLang="ko-KR" dirty="0"/>
              <a:t>. </a:t>
            </a:r>
            <a:r>
              <a:rPr lang="ko-KR" altLang="en-US" dirty="0"/>
              <a:t>간략하게 먼저 조금 말씀드리면 저희는 기존 코드의 제약사항을 업그레이드 하는 방향으로 구현을 진행했고요</a:t>
            </a:r>
            <a:r>
              <a:rPr lang="en-US" altLang="ko-KR" dirty="0"/>
              <a:t>. </a:t>
            </a:r>
            <a:r>
              <a:rPr lang="ko-KR" altLang="en-US" dirty="0"/>
              <a:t>그렇기에 기반 코드의 스펙에 대해 말씀 드리고 목표를 말씀 드리겠습니다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다음엔 이에 대한 설계 내용을 시퀀스 다이어그램과 함께 이야기 드리도록 하겠습니다</a:t>
            </a:r>
            <a:r>
              <a:rPr lang="en-US" altLang="ko-KR" dirty="0"/>
              <a:t>. </a:t>
            </a:r>
            <a:r>
              <a:rPr lang="ko-KR" altLang="en-US" dirty="0"/>
              <a:t>그리고 최종적으로 질문사항 받고 이번 발표 마무리 하겠습니다</a:t>
            </a:r>
            <a:r>
              <a:rPr lang="en-US" altLang="ko-KR" dirty="0"/>
              <a:t>.</a:t>
            </a:r>
          </a:p>
        </p:txBody>
      </p:sp>
      <p:sp>
        <p:nvSpPr>
          <p:cNvPr id="91" name="Google Shape;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928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구현 환경입니다</a:t>
            </a:r>
            <a:r>
              <a:rPr lang="en-US" altLang="ko-KR" dirty="0"/>
              <a:t>. </a:t>
            </a:r>
            <a:r>
              <a:rPr lang="ko-KR" altLang="en-US" dirty="0"/>
              <a:t>구현환경은 먼저 코드가 돌아가는 운영체제와 상호 통신에 필요한 설정에 대한 이야기</a:t>
            </a:r>
            <a:r>
              <a:rPr lang="en-US" altLang="ko-KR" dirty="0"/>
              <a:t>, </a:t>
            </a:r>
            <a:r>
              <a:rPr lang="ko-KR" altLang="en-US" dirty="0"/>
              <a:t>그리고 개발에 사용된 기반 코드에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그 다음 개발에 사용된 툴에 대해 이야기 드리도록 하겠습니다</a:t>
            </a:r>
            <a:r>
              <a:rPr lang="en-US" altLang="ko-KR" dirty="0"/>
              <a:t>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저희 조의 목표는 한 컴퓨터 내에서 서버와 클라이언트를 구현하고</a:t>
            </a:r>
            <a:r>
              <a:rPr lang="en-US" altLang="ko-KR" dirty="0"/>
              <a:t>. </a:t>
            </a:r>
            <a:r>
              <a:rPr lang="ko-KR" altLang="en-US" dirty="0"/>
              <a:t>다른 사설 주소를 통해서 같은 네트워크 망을 거쳐서 통신하는 것을 목표로 하였습니다</a:t>
            </a:r>
            <a:r>
              <a:rPr lang="en-US" altLang="ko-KR" dirty="0"/>
              <a:t>. </a:t>
            </a:r>
            <a:r>
              <a:rPr lang="ko-KR" altLang="en-US" dirty="0"/>
              <a:t>그래서 한 컴퓨터 내에서 게스트 컴퓨터를 통하여 </a:t>
            </a:r>
            <a:r>
              <a:rPr lang="en-US" altLang="ko-KR" dirty="0"/>
              <a:t>Ubuntu </a:t>
            </a:r>
            <a:r>
              <a:rPr lang="ko-KR" altLang="en-US" dirty="0"/>
              <a:t>운영체제에서 터미널을 통해 리눅스 기반에서 돌아가는 서버를 동작 시켰고요</a:t>
            </a:r>
            <a:r>
              <a:rPr lang="en-US" altLang="ko-KR" dirty="0"/>
              <a:t>. </a:t>
            </a:r>
            <a:r>
              <a:rPr lang="ko-KR" altLang="en-US" dirty="0"/>
              <a:t>그 다음 윈도우기반 호스트 컴퓨터에서 클라이언트를 동작 시켜 상호 통신을 하게 하였습니다</a:t>
            </a:r>
            <a:r>
              <a:rPr lang="en-US" altLang="ko-KR" dirty="0"/>
              <a:t>. 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이때 우분투와 윈도우 간의 다른 사설 주소를 부여하기 위해 </a:t>
            </a:r>
            <a:r>
              <a:rPr lang="en-US" altLang="ko-KR" dirty="0"/>
              <a:t>Bridged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  <a:r>
              <a:rPr lang="ko-KR" altLang="en-US" dirty="0"/>
              <a:t> 설정을 해주어 외부의 </a:t>
            </a:r>
            <a:r>
              <a:rPr lang="en-US" altLang="ko-KR" dirty="0"/>
              <a:t>IP</a:t>
            </a:r>
            <a:r>
              <a:rPr lang="ko-KR" altLang="en-US" dirty="0"/>
              <a:t>주소를 한 컴퓨터에서 이용하더라도 두 개의 컴퓨터가 통신을 하는 것과 같은 환경이 되도록 해주었습니다</a:t>
            </a:r>
            <a:r>
              <a:rPr lang="en-US" altLang="ko-KR" dirty="0"/>
              <a:t>. 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그리고 이때 동작하는 코드는 </a:t>
            </a:r>
            <a:r>
              <a:rPr lang="en-US" altLang="ko-KR" dirty="0"/>
              <a:t>C </a:t>
            </a:r>
            <a:r>
              <a:rPr lang="ko-KR" altLang="en-US" dirty="0"/>
              <a:t>기반으로 작성을 하였습니다</a:t>
            </a:r>
            <a:r>
              <a:rPr lang="en-US" altLang="ko-KR" dirty="0"/>
              <a:t>. </a:t>
            </a:r>
            <a:r>
              <a:rPr lang="ko-KR" altLang="en-US" dirty="0"/>
              <a:t>자바나 그 외 많은 언어도 있지만 </a:t>
            </a:r>
            <a:r>
              <a:rPr lang="en-US" altLang="ko-KR" dirty="0"/>
              <a:t>C</a:t>
            </a:r>
            <a:r>
              <a:rPr lang="ko-KR" altLang="en-US" dirty="0"/>
              <a:t>를 선택한 이유는 우리가 실제로 가용할 수 있는 서버 중에 가장 접근성이 높은 것이 학교 리눅스 서버라 리눅스 상에서 돌릴 수 있는 </a:t>
            </a:r>
            <a:r>
              <a:rPr lang="en-US" altLang="ko-KR" dirty="0"/>
              <a:t>C</a:t>
            </a:r>
            <a:r>
              <a:rPr lang="ko-KR" altLang="en-US" dirty="0"/>
              <a:t>언어가 가장 적합하다고 생각했습니다</a:t>
            </a:r>
            <a:r>
              <a:rPr lang="en-US" altLang="ko-KR" dirty="0"/>
              <a:t>. </a:t>
            </a:r>
            <a:r>
              <a:rPr lang="ko-KR" altLang="en-US" dirty="0"/>
              <a:t>또한 수업 때 계속 </a:t>
            </a:r>
            <a:r>
              <a:rPr lang="en-US" altLang="ko-KR" dirty="0"/>
              <a:t>C </a:t>
            </a:r>
            <a:r>
              <a:rPr lang="ko-KR" altLang="en-US" dirty="0"/>
              <a:t>를 사용하여 네트워크 프로그램을 배우기도 하였고 팀원 개발 능력을 고려하였을 때도 가장 적합한 언어는 </a:t>
            </a:r>
            <a:r>
              <a:rPr lang="en-US" altLang="ko-KR" dirty="0"/>
              <a:t>C </a:t>
            </a:r>
            <a:r>
              <a:rPr lang="ko-KR" altLang="en-US" dirty="0"/>
              <a:t>언어 였습니다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1" name="Google Shape;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구현 환경에서 사용된 툴입니다</a:t>
            </a:r>
            <a:r>
              <a:rPr lang="en-US" altLang="ko-KR" dirty="0"/>
              <a:t>. </a:t>
            </a:r>
            <a:r>
              <a:rPr lang="ko-KR" altLang="en-US" dirty="0"/>
              <a:t>먼저 왼쪽부터 순서대로 말씀을 드리겠습니다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vmware</a:t>
            </a:r>
            <a:r>
              <a:rPr lang="ko-KR" altLang="en-US" dirty="0"/>
              <a:t>는 쉽게 말씀드리면 운영체제를 돌리기 위한 가상 </a:t>
            </a:r>
            <a:r>
              <a:rPr lang="ko-KR" altLang="en-US" dirty="0" err="1"/>
              <a:t>머신입니다</a:t>
            </a:r>
            <a:r>
              <a:rPr lang="en-US" altLang="ko-KR" dirty="0"/>
              <a:t>. </a:t>
            </a:r>
            <a:r>
              <a:rPr lang="ko-KR" altLang="en-US" dirty="0"/>
              <a:t>저희가 앞서 말씀드렸듯이 한 컴퓨터 내에서 두 개의 운영체제를 돌린다고 말씀드렸죠</a:t>
            </a:r>
            <a:r>
              <a:rPr lang="en-US" altLang="ko-KR" dirty="0"/>
              <a:t>. </a:t>
            </a:r>
            <a:r>
              <a:rPr lang="ko-KR" altLang="en-US" dirty="0"/>
              <a:t>그때 윈도우 환경 내 </a:t>
            </a:r>
            <a:r>
              <a:rPr lang="en-US" altLang="ko-KR" dirty="0"/>
              <a:t>operating system </a:t>
            </a:r>
            <a:r>
              <a:rPr lang="ko-KR" altLang="en-US" dirty="0" err="1"/>
              <a:t>윗단의</a:t>
            </a:r>
            <a:r>
              <a:rPr lang="ko-KR" altLang="en-US" dirty="0"/>
              <a:t> </a:t>
            </a:r>
            <a:r>
              <a:rPr lang="en-US" altLang="ko-KR" dirty="0"/>
              <a:t>application </a:t>
            </a:r>
            <a:r>
              <a:rPr lang="ko-KR" altLang="en-US" dirty="0"/>
              <a:t>계층에서 </a:t>
            </a:r>
            <a:r>
              <a:rPr lang="en-US" altLang="ko-KR" dirty="0" err="1"/>
              <a:t>vmware</a:t>
            </a:r>
            <a:r>
              <a:rPr lang="ko-KR" altLang="en-US" dirty="0"/>
              <a:t>를 사용하여 </a:t>
            </a:r>
            <a:r>
              <a:rPr lang="en-US" altLang="ko-KR" dirty="0"/>
              <a:t>ubuntu </a:t>
            </a:r>
            <a:r>
              <a:rPr lang="ko-KR" altLang="en-US" dirty="0"/>
              <a:t>환경을 구현하였습니다</a:t>
            </a:r>
            <a:r>
              <a:rPr lang="en-US" altLang="ko-KR" dirty="0"/>
              <a:t>. </a:t>
            </a:r>
            <a:r>
              <a:rPr lang="ko-KR" altLang="en-US" dirty="0"/>
              <a:t>그렇게 되면 </a:t>
            </a:r>
            <a:r>
              <a:rPr lang="en-US" altLang="ko-KR" dirty="0" err="1"/>
              <a:t>vmware</a:t>
            </a:r>
            <a:r>
              <a:rPr lang="ko-KR" altLang="en-US" dirty="0"/>
              <a:t>가 설치되고 실행되는 윈도우 기반 컴퓨터는 호스트 컴퓨터가 </a:t>
            </a:r>
            <a:r>
              <a:rPr lang="ko-KR" altLang="en-US" dirty="0" err="1"/>
              <a:t>되구요</a:t>
            </a:r>
            <a:r>
              <a:rPr lang="en-US" altLang="ko-KR" dirty="0"/>
              <a:t>. </a:t>
            </a:r>
            <a:r>
              <a:rPr lang="en-US" altLang="ko-KR" dirty="0" err="1"/>
              <a:t>Vmware</a:t>
            </a:r>
            <a:r>
              <a:rPr lang="en-US" altLang="ko-KR" dirty="0"/>
              <a:t> </a:t>
            </a:r>
            <a:r>
              <a:rPr lang="ko-KR" altLang="en-US" dirty="0"/>
              <a:t>내 </a:t>
            </a:r>
            <a:r>
              <a:rPr lang="en-US" altLang="ko-KR" dirty="0"/>
              <a:t>ubuntu </a:t>
            </a:r>
            <a:r>
              <a:rPr lang="ko-KR" altLang="en-US" dirty="0"/>
              <a:t>기반 컴퓨터는 게스트 컴퓨터가 되어 동작이 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vmware</a:t>
            </a:r>
            <a:r>
              <a:rPr lang="ko-KR" altLang="en-US" dirty="0"/>
              <a:t>를 선택한 이유는 운영체제 수업 시간에 </a:t>
            </a:r>
            <a:r>
              <a:rPr lang="en-US" altLang="ko-KR" dirty="0"/>
              <a:t>ubuntu </a:t>
            </a:r>
            <a:r>
              <a:rPr lang="ko-KR" altLang="en-US" dirty="0"/>
              <a:t>터미널을 다뤄보는 시간이 있어 팀원 모두 다뤄본 경험이 있어 선택하였습니다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모두들 친숙하신 </a:t>
            </a:r>
            <a:r>
              <a:rPr lang="en-US" altLang="ko-KR" dirty="0"/>
              <a:t>PuTTY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저희 프로그램은 리눅스 기반 프로그램입니다</a:t>
            </a:r>
            <a:r>
              <a:rPr lang="en-US" altLang="ko-KR" dirty="0"/>
              <a:t>. </a:t>
            </a:r>
            <a:r>
              <a:rPr lang="ko-KR" altLang="en-US" dirty="0"/>
              <a:t>그렇기 때문에 </a:t>
            </a:r>
            <a:r>
              <a:rPr lang="en-US" altLang="ko-KR" dirty="0"/>
              <a:t>window </a:t>
            </a:r>
            <a:r>
              <a:rPr lang="ko-KR" altLang="en-US" dirty="0"/>
              <a:t>환경에서 리눅스 환경에 접속하여 구현해야 하기 때문에 수업시간에 다룬 </a:t>
            </a:r>
            <a:r>
              <a:rPr lang="en-US" altLang="ko-KR" dirty="0"/>
              <a:t>PuTTY</a:t>
            </a:r>
            <a:r>
              <a:rPr lang="ko-KR" altLang="en-US" dirty="0"/>
              <a:t>를 선택하였습니다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</a:t>
            </a:r>
            <a:r>
              <a:rPr lang="en-US" altLang="ko-KR" dirty="0" err="1"/>
              <a:t>Github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아시는 분도 있고 모르시는 분도 있으실 텐데요</a:t>
            </a:r>
            <a:r>
              <a:rPr lang="en-US" altLang="ko-KR" dirty="0"/>
              <a:t>.</a:t>
            </a:r>
            <a:r>
              <a:rPr lang="ko-KR" altLang="en-US" dirty="0"/>
              <a:t> 간략히 말씀 드리면 분산 버전 관리 툴인 </a:t>
            </a:r>
            <a:r>
              <a:rPr lang="en-US" altLang="ko-KR" dirty="0"/>
              <a:t>Git </a:t>
            </a:r>
            <a:r>
              <a:rPr lang="ko-KR" altLang="en-US" dirty="0"/>
              <a:t>기반의 웹 호스팅 서비스입니다</a:t>
            </a:r>
            <a:r>
              <a:rPr lang="en-US" altLang="ko-KR" dirty="0"/>
              <a:t>. </a:t>
            </a:r>
            <a:r>
              <a:rPr lang="ko-KR" altLang="en-US" dirty="0"/>
              <a:t>주 목적은 소스 공유 및 버전 관리</a:t>
            </a:r>
            <a:r>
              <a:rPr lang="en-US" altLang="ko-KR" dirty="0"/>
              <a:t>, </a:t>
            </a:r>
            <a:r>
              <a:rPr lang="ko-KR" altLang="en-US" dirty="0"/>
              <a:t>이슈 및 프로젝트 관리를 위해 사용하였습니다</a:t>
            </a:r>
            <a:r>
              <a:rPr lang="en-US" altLang="ko-KR" dirty="0"/>
              <a:t>. </a:t>
            </a:r>
            <a:r>
              <a:rPr lang="ko-KR" altLang="en-US" dirty="0"/>
              <a:t>저희 팀원은 우분투</a:t>
            </a:r>
            <a:r>
              <a:rPr lang="en-US" altLang="ko-KR" dirty="0"/>
              <a:t>, </a:t>
            </a:r>
            <a:r>
              <a:rPr lang="ko-KR" altLang="en-US" dirty="0"/>
              <a:t>윈도우</a:t>
            </a:r>
            <a:r>
              <a:rPr lang="en-US" altLang="ko-KR" dirty="0"/>
              <a:t>, </a:t>
            </a:r>
            <a:r>
              <a:rPr lang="ko-KR" altLang="en-US" dirty="0"/>
              <a:t>맥</a:t>
            </a:r>
            <a:r>
              <a:rPr lang="en-US" altLang="ko-KR" dirty="0"/>
              <a:t>OS </a:t>
            </a:r>
            <a:r>
              <a:rPr lang="ko-KR" altLang="en-US" dirty="0"/>
              <a:t>등 각기 다른 </a:t>
            </a:r>
            <a:r>
              <a:rPr lang="en-US" altLang="ko-KR" dirty="0"/>
              <a:t>OS</a:t>
            </a:r>
            <a:r>
              <a:rPr lang="ko-KR" altLang="en-US" dirty="0"/>
              <a:t>를 활용하고 있기 때문에 어떤 </a:t>
            </a:r>
            <a:r>
              <a:rPr lang="en-US" altLang="ko-KR" dirty="0"/>
              <a:t>OS</a:t>
            </a:r>
            <a:r>
              <a:rPr lang="ko-KR" altLang="en-US" dirty="0"/>
              <a:t>에서도 사용될 수 있는 협업 툴이 필요했습니다</a:t>
            </a:r>
            <a:r>
              <a:rPr lang="en-US" altLang="ko-KR" dirty="0"/>
              <a:t>.</a:t>
            </a:r>
            <a:r>
              <a:rPr lang="ko-KR" altLang="en-US" dirty="0"/>
              <a:t> 그래서 저희 팀은 </a:t>
            </a:r>
            <a:r>
              <a:rPr lang="en-US" altLang="ko-KR" dirty="0" err="1"/>
              <a:t>Github</a:t>
            </a:r>
            <a:r>
              <a:rPr lang="ko-KR" altLang="en-US" dirty="0"/>
              <a:t>를 활용하기로 결정을 하였고요</a:t>
            </a:r>
            <a:r>
              <a:rPr lang="en-US" altLang="ko-KR" dirty="0"/>
              <a:t>. </a:t>
            </a:r>
            <a:r>
              <a:rPr lang="ko-KR" altLang="en-US" dirty="0"/>
              <a:t>이를 통해서 소스코드를 공유하고</a:t>
            </a:r>
            <a:r>
              <a:rPr lang="en-US" altLang="ko-KR" dirty="0"/>
              <a:t>, Git project</a:t>
            </a:r>
            <a:r>
              <a:rPr lang="ko-KR" altLang="en-US" dirty="0"/>
              <a:t>를 통해서 이슈 관리 및 프로젝트 관리를 하고 있습니다</a:t>
            </a:r>
            <a:r>
              <a:rPr lang="en-US" altLang="ko-KR" dirty="0"/>
              <a:t>. </a:t>
            </a:r>
            <a:r>
              <a:rPr lang="ko-KR" altLang="en-US" dirty="0"/>
              <a:t>또한 지속적인 </a:t>
            </a:r>
            <a:r>
              <a:rPr lang="ko-KR" altLang="en-US" dirty="0" err="1"/>
              <a:t>커밋</a:t>
            </a:r>
            <a:r>
              <a:rPr lang="ko-KR" altLang="en-US" dirty="0"/>
              <a:t> 로그 및 기능 구현 시 다른 </a:t>
            </a: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ko-KR" altLang="en-US" dirty="0" err="1"/>
              <a:t>열어두고</a:t>
            </a:r>
            <a:r>
              <a:rPr lang="ko-KR" altLang="en-US" dirty="0"/>
              <a:t> 구현이 되면 메인 </a:t>
            </a:r>
            <a:r>
              <a:rPr lang="ko-KR" altLang="en-US" dirty="0" err="1"/>
              <a:t>브랜치로</a:t>
            </a:r>
            <a:r>
              <a:rPr lang="ko-KR" altLang="en-US" dirty="0"/>
              <a:t> </a:t>
            </a:r>
            <a:r>
              <a:rPr lang="ko-KR" altLang="en-US" dirty="0" err="1"/>
              <a:t>머지하는</a:t>
            </a:r>
            <a:r>
              <a:rPr lang="ko-KR" altLang="en-US" dirty="0"/>
              <a:t> 쪽으로 개발을 진행하여 안정성과 롤백에 대해 염두 하며 개발을 진행하였습니다</a:t>
            </a:r>
            <a:r>
              <a:rPr lang="en-US" altLang="ko-KR" dirty="0"/>
              <a:t>.</a:t>
            </a:r>
          </a:p>
        </p:txBody>
      </p:sp>
      <p:sp>
        <p:nvSpPr>
          <p:cNvPr id="91" name="Google Shape;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6285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역할 분담은 크게 설계</a:t>
            </a:r>
            <a:r>
              <a:rPr lang="en-US" altLang="ko-KR" dirty="0"/>
              <a:t>, </a:t>
            </a:r>
            <a:r>
              <a:rPr lang="ko-KR" altLang="en-US" dirty="0"/>
              <a:t>기술문서화</a:t>
            </a:r>
            <a:r>
              <a:rPr lang="en-US" altLang="ko-KR" dirty="0"/>
              <a:t>, </a:t>
            </a:r>
            <a:r>
              <a:rPr lang="ko-KR" altLang="en-US" dirty="0"/>
              <a:t>관리로 나뉩니다</a:t>
            </a:r>
            <a:r>
              <a:rPr lang="en-US" altLang="ko-KR" dirty="0"/>
              <a:t>. </a:t>
            </a:r>
            <a:r>
              <a:rPr lang="ko-KR" altLang="en-US" dirty="0"/>
              <a:t>이름 순으로 말씀을 드리면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김동훈 학생이 모델 설계 및 프로그램 개발을 집중적으로 진행을 </a:t>
            </a:r>
            <a:r>
              <a:rPr lang="ko-KR" altLang="en-US" dirty="0" err="1"/>
              <a:t>해주었구요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송경진</a:t>
            </a:r>
            <a:r>
              <a:rPr lang="ko-KR" altLang="en-US" dirty="0"/>
              <a:t> 학생이 기술문서 작성 및 프로그램 개발 보조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정용규</a:t>
            </a:r>
            <a:r>
              <a:rPr lang="ko-KR" altLang="en-US" dirty="0"/>
              <a:t> 학생이 타이트하게 동훈 학생을 </a:t>
            </a:r>
            <a:r>
              <a:rPr lang="ko-KR" altLang="en-US" dirty="0" err="1"/>
              <a:t>팔로우업하면서</a:t>
            </a:r>
            <a:r>
              <a:rPr lang="ko-KR" altLang="en-US" dirty="0"/>
              <a:t> 개발을 도와주고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저는 발표</a:t>
            </a:r>
            <a:r>
              <a:rPr lang="en-US" altLang="ko-KR" dirty="0"/>
              <a:t>, </a:t>
            </a:r>
            <a:r>
              <a:rPr lang="ko-KR" altLang="en-US" dirty="0"/>
              <a:t>프로젝트 및 일정관리</a:t>
            </a:r>
            <a:r>
              <a:rPr lang="en-US" altLang="ko-KR" dirty="0"/>
              <a:t>, </a:t>
            </a:r>
            <a:r>
              <a:rPr lang="ko-KR" altLang="en-US" dirty="0"/>
              <a:t>모델 설계를 도왔습니다</a:t>
            </a:r>
            <a:r>
              <a:rPr lang="en-US" altLang="ko-KR" dirty="0"/>
              <a:t>.</a:t>
            </a:r>
          </a:p>
        </p:txBody>
      </p:sp>
      <p:sp>
        <p:nvSpPr>
          <p:cNvPr id="91" name="Google Shape;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0699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이제 설계 방향과 목표에 대해 말씀 드리겠습니다</a:t>
            </a:r>
            <a:r>
              <a:rPr lang="en-US" altLang="ko-KR" dirty="0"/>
              <a:t>. </a:t>
            </a:r>
            <a:r>
              <a:rPr lang="ko-KR" altLang="en-US" dirty="0"/>
              <a:t>목표를 먼저 말씀 들이는게 맞으나 앞서 말씀드렸듯이 저희는 기존에 있던 빙고게임을 업그레이드 하는 방향으로 간다고 말씀드렸죠</a:t>
            </a:r>
            <a:r>
              <a:rPr lang="en-US" altLang="ko-KR" dirty="0"/>
              <a:t>. </a:t>
            </a:r>
            <a:r>
              <a:rPr lang="ko-KR" altLang="en-US" dirty="0"/>
              <a:t>그래서 기존 빙고게임에 대한 스펙 및 이슈에 대해 말씀 드리고 목표를 말씀드리겠습니다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설계 방향입니다</a:t>
            </a:r>
            <a:r>
              <a:rPr lang="en-US" altLang="ko-KR" dirty="0"/>
              <a:t>. ‘</a:t>
            </a:r>
            <a:r>
              <a:rPr lang="ko-KR" altLang="en-US" dirty="0"/>
              <a:t>학습효과와 안정적인 네트워크 구축</a:t>
            </a:r>
            <a:r>
              <a:rPr lang="en-US" altLang="ko-KR" dirty="0"/>
              <a:t>’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저희는 네트워크 프로그래밍이란 수업의 학습효과를 높이기 위하여 조금은 어렵지만 멀티 쓰레드를 활용하여 프로그램을 구현하고 이때 에러나 버그를 막기 위해 꼼꼼한 예외처리를 통한 에러 핸들링을 구현하기로 하였습니다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899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사진은 저희가 업그레이드 </a:t>
            </a:r>
            <a:r>
              <a:rPr lang="ko-KR" altLang="en-US" dirty="0" err="1"/>
              <a:t>하기로한</a:t>
            </a:r>
            <a:r>
              <a:rPr lang="ko-KR" altLang="en-US" dirty="0"/>
              <a:t> 원본 </a:t>
            </a:r>
            <a:r>
              <a:rPr lang="ko-KR" altLang="en-US" dirty="0" err="1"/>
              <a:t>레포지토리의</a:t>
            </a:r>
            <a:r>
              <a:rPr lang="ko-KR" altLang="en-US" dirty="0"/>
              <a:t> </a:t>
            </a:r>
            <a:r>
              <a:rPr lang="en-US" altLang="ko-KR" dirty="0"/>
              <a:t>README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간략하게 </a:t>
            </a:r>
            <a:r>
              <a:rPr lang="ko-KR" altLang="en-US" dirty="0" err="1"/>
              <a:t>컨벤션정도로</a:t>
            </a:r>
            <a:r>
              <a:rPr lang="ko-KR" altLang="en-US" dirty="0"/>
              <a:t> 생각해주시면 되겠고</a:t>
            </a:r>
            <a:r>
              <a:rPr lang="en-US" altLang="ko-KR" dirty="0"/>
              <a:t> </a:t>
            </a:r>
            <a:r>
              <a:rPr lang="ko-KR" altLang="en-US" dirty="0"/>
              <a:t>함께 스펙과 해당 프로그램의 이슈에 대해 읽어보겠습니다</a:t>
            </a:r>
            <a:r>
              <a:rPr lang="en-US" altLang="ko-KR" dirty="0"/>
              <a:t>. </a:t>
            </a:r>
            <a:r>
              <a:rPr lang="ko-KR" altLang="en-US" dirty="0"/>
              <a:t>개발환경은 </a:t>
            </a:r>
            <a:r>
              <a:rPr lang="ko-KR" altLang="en-US" dirty="0" err="1"/>
              <a:t>레드햇</a:t>
            </a:r>
            <a:r>
              <a:rPr lang="ko-KR" altLang="en-US" dirty="0"/>
              <a:t> 기반 리눅스 환경에서 구현을 </a:t>
            </a:r>
            <a:r>
              <a:rPr lang="ko-KR" altLang="en-US" dirty="0" err="1"/>
              <a:t>하였구요</a:t>
            </a:r>
            <a:r>
              <a:rPr lang="en-US" altLang="ko-KR" dirty="0"/>
              <a:t>. </a:t>
            </a:r>
            <a:r>
              <a:rPr lang="ko-KR" altLang="en-US" dirty="0"/>
              <a:t>컴파일러는 </a:t>
            </a:r>
            <a:r>
              <a:rPr lang="en-US" altLang="ko-KR" dirty="0" err="1"/>
              <a:t>gcc</a:t>
            </a:r>
            <a:r>
              <a:rPr lang="ko-KR" altLang="en-US" dirty="0"/>
              <a:t>를 사용하였습니다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어플리케이션 프로토콜은 서버와 클라이언트가 배열을 주고 받으며 동기로 순차적으로 </a:t>
            </a:r>
            <a:r>
              <a:rPr lang="ko-KR" altLang="en-US" dirty="0" err="1"/>
              <a:t>통신되구요</a:t>
            </a:r>
            <a:r>
              <a:rPr lang="en-US" altLang="ko-KR" dirty="0"/>
              <a:t>. </a:t>
            </a:r>
            <a:r>
              <a:rPr lang="ko-KR" altLang="en-US" dirty="0"/>
              <a:t>클라이언트는 수신만 진행하고 모든 연산은 서버에서 이루어 진 후 클라이언트 쪽으로 전송을 합니다</a:t>
            </a:r>
            <a:r>
              <a:rPr lang="en-US" altLang="ko-KR" dirty="0"/>
              <a:t>. </a:t>
            </a:r>
            <a:r>
              <a:rPr lang="ko-KR" altLang="en-US" dirty="0"/>
              <a:t>배열의 내용을 </a:t>
            </a:r>
            <a:r>
              <a:rPr lang="ko-KR" altLang="en-US" dirty="0" err="1"/>
              <a:t>보게되면</a:t>
            </a:r>
            <a:r>
              <a:rPr lang="ko-KR" altLang="en-US" dirty="0"/>
              <a:t> 빙고판에서 지우고자 하는 번호</a:t>
            </a:r>
            <a:r>
              <a:rPr lang="en-US" altLang="ko-KR" dirty="0"/>
              <a:t>, </a:t>
            </a:r>
            <a:r>
              <a:rPr lang="ko-KR" altLang="en-US" dirty="0"/>
              <a:t>클라이언트의 빙고 수</a:t>
            </a:r>
            <a:r>
              <a:rPr lang="en-US" altLang="ko-KR" dirty="0"/>
              <a:t>, </a:t>
            </a:r>
            <a:r>
              <a:rPr lang="ko-KR" altLang="en-US" dirty="0"/>
              <a:t>서버의 빙고 수</a:t>
            </a:r>
            <a:r>
              <a:rPr lang="en-US" altLang="ko-KR" dirty="0"/>
              <a:t>, </a:t>
            </a:r>
            <a:r>
              <a:rPr lang="ko-KR" altLang="en-US" dirty="0"/>
              <a:t>게임 종료 여부가 들어 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해당 게임의 제약 사항은 1대1 서버 혹은 순차 처리 기반의 게임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이후에 말씀을 드리겠지만 저희는 </a:t>
            </a:r>
            <a:r>
              <a:rPr lang="ko-KR" dirty="0"/>
              <a:t>이를 멀티 쓰레드 환경을 통해 다수의 클라이언트가 함께 게임을 즐길 수 있는 프로그램으로 업그레이드 하기로 결정</a:t>
            </a:r>
            <a:r>
              <a:rPr lang="ko-KR" altLang="en-US" dirty="0"/>
              <a:t>하였습니다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 업그레이드된 프로그램의 설계 내용의 이해를 쉽게 하기 위하여 기존 프로그램의 구현 사진을 함께 보며 게임이 어떻게 진행되는지 말씀드리겠습니다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윈도우 환경에서 두개의 창을 띄워서 진행을 하였고요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ip</a:t>
            </a:r>
            <a:r>
              <a:rPr lang="ko-KR" altLang="en-US" dirty="0"/>
              <a:t>주소는 루프 백 주소를 이용하여 접속을 하였습니다</a:t>
            </a:r>
            <a:r>
              <a:rPr lang="en-US" altLang="ko-KR" dirty="0"/>
              <a:t>. </a:t>
            </a:r>
            <a:r>
              <a:rPr lang="ko-KR" altLang="en-US" dirty="0"/>
              <a:t>왼쪽은 서버 창</a:t>
            </a:r>
            <a:r>
              <a:rPr lang="en-US" altLang="ko-KR" dirty="0"/>
              <a:t>,</a:t>
            </a:r>
            <a:r>
              <a:rPr lang="ko-KR" altLang="en-US" dirty="0"/>
              <a:t> 오른쪽은 클라이언트 창이 되겠습니다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총 </a:t>
            </a:r>
            <a:r>
              <a:rPr lang="en-US" altLang="ko-KR" dirty="0"/>
              <a:t>5 by 5</a:t>
            </a:r>
            <a:r>
              <a:rPr lang="ko-KR" altLang="en-US" dirty="0"/>
              <a:t>의 빙고 판이 출력되고 </a:t>
            </a:r>
            <a:r>
              <a:rPr lang="en-US" altLang="ko-KR" dirty="0"/>
              <a:t>1~25 </a:t>
            </a:r>
            <a:r>
              <a:rPr lang="ko-KR" altLang="en-US" dirty="0"/>
              <a:t>까지의 정수가 랜덤으로 채워집니다</a:t>
            </a:r>
            <a:r>
              <a:rPr lang="en-US" altLang="ko-KR" dirty="0"/>
              <a:t>. </a:t>
            </a:r>
            <a:r>
              <a:rPr lang="ko-KR" altLang="en-US" dirty="0"/>
              <a:t>실행 턴 수는 최대 </a:t>
            </a:r>
            <a:r>
              <a:rPr lang="en-US" altLang="ko-KR" dirty="0"/>
              <a:t>25</a:t>
            </a:r>
            <a:r>
              <a:rPr lang="ko-KR" altLang="en-US" dirty="0"/>
              <a:t>번까지 이고</a:t>
            </a:r>
            <a:r>
              <a:rPr lang="en-US" altLang="ko-KR" dirty="0"/>
              <a:t>, </a:t>
            </a:r>
            <a:r>
              <a:rPr lang="ko-KR" altLang="en-US" dirty="0"/>
              <a:t>턴 내 빙고가 서버 혹은 클라이언트에서 </a:t>
            </a:r>
            <a:r>
              <a:rPr lang="en-US" altLang="ko-KR" dirty="0"/>
              <a:t>5</a:t>
            </a:r>
            <a:r>
              <a:rPr lang="ko-KR" altLang="en-US" dirty="0"/>
              <a:t>개가 완성될 시 종료가 되고</a:t>
            </a:r>
            <a:r>
              <a:rPr lang="en-US" altLang="ko-KR" dirty="0"/>
              <a:t>,  </a:t>
            </a:r>
            <a:r>
              <a:rPr lang="ko-KR" altLang="en-US" dirty="0"/>
              <a:t>승리자가 표시됩니다</a:t>
            </a:r>
            <a:r>
              <a:rPr lang="en-US" altLang="ko-KR" dirty="0"/>
              <a:t>. </a:t>
            </a:r>
            <a:r>
              <a:rPr lang="ko-KR" altLang="en-US" dirty="0"/>
              <a:t>혹은 실행 턴 수가 모두 채워진 후 빙고가 더 많은 쪽이 승리를 하게 됩니다</a:t>
            </a:r>
            <a:r>
              <a:rPr lang="en-US" altLang="ko-KR" dirty="0"/>
              <a:t>. </a:t>
            </a:r>
            <a:r>
              <a:rPr lang="ko-KR" altLang="en-US" dirty="0"/>
              <a:t>이 때 빙고 숫자가 같다면 무승부 처리가 됩니다</a:t>
            </a:r>
            <a:r>
              <a:rPr lang="en-US" altLang="ko-KR" dirty="0"/>
              <a:t>. </a:t>
            </a:r>
            <a:r>
              <a:rPr lang="ko-KR" altLang="en-US" dirty="0"/>
              <a:t>이 전 빙고 </a:t>
            </a:r>
            <a:r>
              <a:rPr lang="en-US" altLang="ko-KR" dirty="0"/>
              <a:t>5</a:t>
            </a:r>
            <a:r>
              <a:rPr lang="ko-KR" altLang="en-US" dirty="0"/>
              <a:t>개가 동시에 서버와 클라이언트 모두 만들어지더라도 무승부 처리가 됩니다</a:t>
            </a:r>
            <a:r>
              <a:rPr lang="en-US" altLang="ko-KR" dirty="0"/>
              <a:t>.</a:t>
            </a:r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420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저는 클라이언트이고요</a:t>
            </a:r>
            <a:r>
              <a:rPr lang="en-US" altLang="ko-KR" dirty="0"/>
              <a:t>. </a:t>
            </a:r>
            <a:r>
              <a:rPr lang="ko-KR" altLang="en-US" dirty="0"/>
              <a:t>클라이언트에서 왼쪽 맨 위 </a:t>
            </a:r>
            <a:r>
              <a:rPr lang="en-US" altLang="ko-KR" dirty="0"/>
              <a:t>17</a:t>
            </a:r>
            <a:r>
              <a:rPr lang="ko-KR" altLang="en-US" dirty="0"/>
              <a:t>을 지웠습니다</a:t>
            </a:r>
            <a:r>
              <a:rPr lang="en-US" altLang="ko-KR" dirty="0"/>
              <a:t>. </a:t>
            </a:r>
            <a:r>
              <a:rPr lang="ko-KR" altLang="en-US" dirty="0"/>
              <a:t>그럼 서버 쪽에서 이를 받고 </a:t>
            </a:r>
            <a:r>
              <a:rPr lang="en-US" altLang="ko-KR" dirty="0"/>
              <a:t>19</a:t>
            </a:r>
            <a:r>
              <a:rPr lang="ko-KR" altLang="en-US" dirty="0"/>
              <a:t>를 지우고 클라이언트 쪽도 지웁니다</a:t>
            </a:r>
            <a:r>
              <a:rPr lang="en-US" altLang="ko-KR" dirty="0"/>
              <a:t>. </a:t>
            </a:r>
            <a:r>
              <a:rPr lang="ko-KR" altLang="en-US" dirty="0"/>
              <a:t>그럼 아래 보시면 클라이언트에서 지워진 숫자가 뜹니다</a:t>
            </a:r>
            <a:r>
              <a:rPr lang="en-US" altLang="ko-KR" dirty="0"/>
              <a:t>. </a:t>
            </a:r>
            <a:r>
              <a:rPr lang="ko-KR" altLang="en-US" dirty="0"/>
              <a:t>위에 보시면 그럼 왔다 갔다가 되니까 실행 턴 수는 </a:t>
            </a:r>
            <a:r>
              <a:rPr lang="en-US" altLang="ko-KR" dirty="0"/>
              <a:t>2</a:t>
            </a:r>
            <a:r>
              <a:rPr lang="ko-KR" altLang="en-US" dirty="0"/>
              <a:t>가 되시는 걸 볼 수 있습니다</a:t>
            </a:r>
            <a:r>
              <a:rPr lang="en-US" altLang="ko-KR" dirty="0"/>
              <a:t>. </a:t>
            </a:r>
            <a:r>
              <a:rPr lang="ko-KR" altLang="en-US" dirty="0"/>
              <a:t>계속 진행을 해보도록 하겠습니다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네트워크프로그래밍 </a:t>
            </a:r>
            <a:r>
              <a:rPr lang="en-US" altLang="ko-KR"/>
              <a:t>1</a:t>
            </a:r>
            <a:r>
              <a:rPr lang="ko-KR" altLang="en-US"/>
              <a:t>팀 </a:t>
            </a:r>
            <a:r>
              <a:rPr lang="en-US" altLang="ko-KR"/>
              <a:t>2</a:t>
            </a:r>
            <a:r>
              <a:rPr lang="ko-KR" altLang="en-US"/>
              <a:t>차 설계 계획서</a:t>
            </a:r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네트워크프로그래밍 </a:t>
            </a:r>
            <a:r>
              <a:rPr lang="en-US" altLang="ko-KR"/>
              <a:t>1</a:t>
            </a:r>
            <a:r>
              <a:rPr lang="ko-KR" altLang="en-US"/>
              <a:t>팀 </a:t>
            </a:r>
            <a:r>
              <a:rPr lang="en-US" altLang="ko-KR"/>
              <a:t>2</a:t>
            </a:r>
            <a:r>
              <a:rPr lang="ko-KR" altLang="en-US"/>
              <a:t>차 설계 계획서</a:t>
            </a:r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네트워크프로그래밍 </a:t>
            </a:r>
            <a:r>
              <a:rPr lang="en-US" altLang="ko-KR"/>
              <a:t>1</a:t>
            </a:r>
            <a:r>
              <a:rPr lang="ko-KR" altLang="en-US"/>
              <a:t>팀 </a:t>
            </a:r>
            <a:r>
              <a:rPr lang="en-US" altLang="ko-KR"/>
              <a:t>2</a:t>
            </a:r>
            <a:r>
              <a:rPr lang="ko-KR" altLang="en-US"/>
              <a:t>차 설계 계획서</a:t>
            </a:r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6583017" y="988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네트워크프로그래밍 </a:t>
            </a:r>
            <a:r>
              <a:rPr lang="en-US" altLang="ko-KR"/>
              <a:t>1</a:t>
            </a:r>
            <a:r>
              <a:rPr lang="ko-KR" altLang="en-US"/>
              <a:t>팀 </a:t>
            </a:r>
            <a:r>
              <a:rPr lang="en-US" altLang="ko-KR"/>
              <a:t>2</a:t>
            </a:r>
            <a:r>
              <a:rPr lang="ko-KR" altLang="en-US"/>
              <a:t>차 설계 계획서</a:t>
            </a:r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5903843" y="6538912"/>
            <a:ext cx="3843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네트워크프로그래밍 </a:t>
            </a:r>
            <a:r>
              <a:rPr lang="en-US" altLang="ko-KR"/>
              <a:t>1</a:t>
            </a:r>
            <a:r>
              <a:rPr lang="ko-KR" altLang="en-US"/>
              <a:t>팀 </a:t>
            </a:r>
            <a:r>
              <a:rPr lang="en-US" altLang="ko-KR"/>
              <a:t>2</a:t>
            </a:r>
            <a:r>
              <a:rPr lang="ko-KR" altLang="en-US"/>
              <a:t>차 설계 계획서</a:t>
            </a:r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네트워크프로그래밍 </a:t>
            </a:r>
            <a:r>
              <a:rPr lang="en-US" altLang="ko-KR"/>
              <a:t>1</a:t>
            </a:r>
            <a:r>
              <a:rPr lang="ko-KR" altLang="en-US"/>
              <a:t>팀 </a:t>
            </a:r>
            <a:r>
              <a:rPr lang="en-US" altLang="ko-KR"/>
              <a:t>2</a:t>
            </a:r>
            <a:r>
              <a:rPr lang="ko-KR" altLang="en-US"/>
              <a:t>차 설계 계획서</a:t>
            </a:r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네트워크프로그래밍 </a:t>
            </a:r>
            <a:r>
              <a:rPr lang="en-US" altLang="ko-KR"/>
              <a:t>1</a:t>
            </a:r>
            <a:r>
              <a:rPr lang="ko-KR" altLang="en-US"/>
              <a:t>팀 </a:t>
            </a:r>
            <a:r>
              <a:rPr lang="en-US" altLang="ko-KR"/>
              <a:t>2</a:t>
            </a:r>
            <a:r>
              <a:rPr lang="ko-KR" altLang="en-US"/>
              <a:t>차 설계 계획서</a:t>
            </a:r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네트워크프로그래밍 </a:t>
            </a:r>
            <a:r>
              <a:rPr lang="en-US" altLang="ko-KR"/>
              <a:t>1</a:t>
            </a:r>
            <a:r>
              <a:rPr lang="ko-KR" altLang="en-US"/>
              <a:t>팀 </a:t>
            </a:r>
            <a:r>
              <a:rPr lang="en-US" altLang="ko-KR"/>
              <a:t>2</a:t>
            </a:r>
            <a:r>
              <a:rPr lang="ko-KR" altLang="en-US"/>
              <a:t>차 설계 계획서</a:t>
            </a:r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네트워크프로그래밍 </a:t>
            </a:r>
            <a:r>
              <a:rPr lang="en-US" altLang="ko-KR"/>
              <a:t>1</a:t>
            </a:r>
            <a:r>
              <a:rPr lang="ko-KR" altLang="en-US"/>
              <a:t>팀 </a:t>
            </a:r>
            <a:r>
              <a:rPr lang="en-US" altLang="ko-KR"/>
              <a:t>2</a:t>
            </a:r>
            <a:r>
              <a:rPr lang="ko-KR" altLang="en-US"/>
              <a:t>차 설계 계획서</a:t>
            </a:r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네트워크프로그래밍 </a:t>
            </a:r>
            <a:r>
              <a:rPr lang="en-US" altLang="ko-KR"/>
              <a:t>1</a:t>
            </a:r>
            <a:r>
              <a:rPr lang="ko-KR" altLang="en-US"/>
              <a:t>팀 </a:t>
            </a:r>
            <a:r>
              <a:rPr lang="en-US" altLang="ko-KR"/>
              <a:t>2</a:t>
            </a:r>
            <a:r>
              <a:rPr lang="ko-KR" altLang="en-US"/>
              <a:t>차 설계 계획서</a:t>
            </a:r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네트워크프로그래밍 </a:t>
            </a:r>
            <a:r>
              <a:rPr lang="en-US" altLang="ko-KR"/>
              <a:t>1</a:t>
            </a:r>
            <a:r>
              <a:rPr lang="ko-KR" altLang="en-US"/>
              <a:t>팀 </a:t>
            </a:r>
            <a:r>
              <a:rPr lang="en-US" altLang="ko-KR"/>
              <a:t>2</a:t>
            </a:r>
            <a:r>
              <a:rPr lang="ko-KR" altLang="en-US"/>
              <a:t>차 설계 계획서</a:t>
            </a:r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lang="ko-KR" altLang="en-US"/>
              <a:t>네트워크프로그래밍 </a:t>
            </a:r>
            <a:r>
              <a:rPr lang="en-US" altLang="ko-KR"/>
              <a:t>1</a:t>
            </a:r>
            <a:r>
              <a:rPr lang="ko-KR" altLang="en-US"/>
              <a:t>팀 </a:t>
            </a:r>
            <a:r>
              <a:rPr lang="en-US" altLang="ko-KR"/>
              <a:t>2</a:t>
            </a:r>
            <a:r>
              <a:rPr lang="ko-KR" altLang="en-US"/>
              <a:t>차 설계 계획서</a:t>
            </a:r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테이블 축구를 하는 친구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12673" r="15959" b="16404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209550" y="117909"/>
            <a:ext cx="11772900" cy="66222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862924" y="1074511"/>
            <a:ext cx="9144000" cy="10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ko-KR" sz="50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기적을 이루고 </a:t>
            </a:r>
            <a:r>
              <a:rPr lang="ko-KR" sz="5000" dirty="0" err="1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싶</a:t>
            </a:r>
            <a:r>
              <a:rPr lang="ko-KR" sz="4000" dirty="0" err="1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조</a:t>
            </a:r>
            <a:endParaRPr sz="4000" dirty="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6293850" y="5912241"/>
            <a:ext cx="61077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ko-KR" sz="3000" dirty="0" err="1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1</a:t>
            </a:r>
            <a:r>
              <a:rPr lang="ko-KR" altLang="en-US" sz="3000" dirty="0" err="1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조</a:t>
            </a:r>
            <a:r>
              <a:rPr lang="ko-KR" sz="30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 김동훈, </a:t>
            </a:r>
            <a:r>
              <a:rPr lang="ko-KR" sz="3000" dirty="0" err="1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송경진</a:t>
            </a:r>
            <a:r>
              <a:rPr lang="ko-KR" sz="30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, </a:t>
            </a:r>
            <a:r>
              <a:rPr lang="ko-KR" sz="3000" dirty="0" err="1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정용규</a:t>
            </a:r>
            <a:r>
              <a:rPr lang="ko-KR" sz="30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, 허민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862924" y="2874443"/>
            <a:ext cx="10082400" cy="200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ko-KR" sz="48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“</a:t>
            </a:r>
            <a:r>
              <a:rPr lang="ko-KR" altLang="en-US" sz="48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멀티 쓰레드를 </a:t>
            </a:r>
            <a:br>
              <a:rPr lang="en-US" altLang="ko-KR" sz="48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</a:br>
            <a:r>
              <a:rPr lang="en-US" altLang="ko-KR" sz="48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 </a:t>
            </a:r>
            <a:r>
              <a:rPr lang="ko-KR" sz="48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활용한</a:t>
            </a:r>
            <a:r>
              <a:rPr lang="en-US" altLang="ko-KR" sz="48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 </a:t>
            </a:r>
            <a:r>
              <a:rPr lang="ko-KR" altLang="en-US" sz="48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빙고</a:t>
            </a:r>
            <a:r>
              <a:rPr lang="ko-KR" sz="4800" i="0" u="none" strike="noStrike" cap="none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 게임” </a:t>
            </a:r>
            <a:endParaRPr sz="4800" i="0" u="none" strike="noStrike" cap="none" dirty="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설계 방향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및 내용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838200" y="958056"/>
            <a:ext cx="10515600" cy="63500"/>
          </a:xfrm>
          <a:prstGeom prst="rect">
            <a:avLst/>
          </a:prstGeom>
          <a:solidFill>
            <a:srgbClr val="21C1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39CE6-E652-124E-9C95-547CDA89D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</a:t>
            </a:fld>
            <a:endParaRPr lang="ko-KR" altLang="en-US"/>
          </a:p>
        </p:txBody>
      </p:sp>
      <p:sp>
        <p:nvSpPr>
          <p:cNvPr id="8" name="Footer Placeholder 18">
            <a:extLst>
              <a:ext uri="{FF2B5EF4-FFF2-40B4-BE49-F238E27FC236}">
                <a16:creationId xmlns:a16="http://schemas.microsoft.com/office/drawing/2014/main" id="{61804300-E4FF-40AD-8323-BB1C11A950F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7717842" y="573967"/>
            <a:ext cx="4114800" cy="365125"/>
          </a:xfrm>
        </p:spPr>
        <p:txBody>
          <a:bodyPr/>
          <a:lstStyle/>
          <a:p>
            <a:r>
              <a:rPr lang="ko-KR" altLang="en-US" dirty="0"/>
              <a:t>네트워크프로그래밍 </a:t>
            </a:r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2</a:t>
            </a:r>
            <a:r>
              <a:rPr lang="ko-KR" altLang="en-US" dirty="0"/>
              <a:t>차 설계 계획 발표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590EA0-E9B4-4DF5-829E-40FB85455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DFA015A-F693-4C10-8123-8FB6824C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88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설계 방향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및 내용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838200" y="958056"/>
            <a:ext cx="10515600" cy="63500"/>
          </a:xfrm>
          <a:prstGeom prst="rect">
            <a:avLst/>
          </a:prstGeom>
          <a:solidFill>
            <a:srgbClr val="21C1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39CE6-E652-124E-9C95-547CDA89D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</a:t>
            </a:fld>
            <a:endParaRPr lang="ko-KR" altLang="en-US"/>
          </a:p>
        </p:txBody>
      </p:sp>
      <p:sp>
        <p:nvSpPr>
          <p:cNvPr id="8" name="Footer Placeholder 18">
            <a:extLst>
              <a:ext uri="{FF2B5EF4-FFF2-40B4-BE49-F238E27FC236}">
                <a16:creationId xmlns:a16="http://schemas.microsoft.com/office/drawing/2014/main" id="{61804300-E4FF-40AD-8323-BB1C11A950F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7717842" y="573967"/>
            <a:ext cx="4114800" cy="365125"/>
          </a:xfrm>
        </p:spPr>
        <p:txBody>
          <a:bodyPr/>
          <a:lstStyle/>
          <a:p>
            <a:r>
              <a:rPr lang="ko-KR" altLang="en-US" dirty="0"/>
              <a:t>네트워크프로그래밍 </a:t>
            </a:r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2</a:t>
            </a:r>
            <a:r>
              <a:rPr lang="ko-KR" altLang="en-US" dirty="0"/>
              <a:t>차 설계 계획 발표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B16232-5835-4702-8895-67878F2B9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46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목표</a:t>
            </a:r>
            <a:endParaRPr sz="3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838200" y="1181100"/>
            <a:ext cx="10515600" cy="499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buNone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algn="ctr">
              <a:buNone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통신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순차 처리 기반의 기존 게임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algn="ctr">
              <a:buNone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algn="ctr">
              <a:buNone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algn="ctr">
              <a:buNone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algn="ctr">
              <a:buNone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멀티 쓰레드 환경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통해 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 algn="ctr">
              <a:buNone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다수의 클라이언트가 함께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게임을 즐길 수 있도록 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 algn="ctr">
              <a:buNone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업그레이드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하기로 결정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838200" y="958056"/>
            <a:ext cx="10515600" cy="63500"/>
          </a:xfrm>
          <a:prstGeom prst="rect">
            <a:avLst/>
          </a:prstGeom>
          <a:solidFill>
            <a:srgbClr val="21C1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84D1C5-2AF0-FA4A-8876-0024280EF0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</a:t>
            </a:fld>
            <a:endParaRPr lang="ko-KR" altLang="en-US"/>
          </a:p>
        </p:txBody>
      </p:sp>
      <p:sp>
        <p:nvSpPr>
          <p:cNvPr id="7" name="Footer Placeholder 18">
            <a:extLst>
              <a:ext uri="{FF2B5EF4-FFF2-40B4-BE49-F238E27FC236}">
                <a16:creationId xmlns:a16="http://schemas.microsoft.com/office/drawing/2014/main" id="{DC3BFA72-B063-41F7-9FAB-6AEBE849DB02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7717842" y="573967"/>
            <a:ext cx="4114800" cy="365125"/>
          </a:xfrm>
        </p:spPr>
        <p:txBody>
          <a:bodyPr/>
          <a:lstStyle/>
          <a:p>
            <a:r>
              <a:rPr lang="ko-KR" altLang="en-US" dirty="0"/>
              <a:t>네트워크프로그래밍 </a:t>
            </a:r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2</a:t>
            </a:r>
            <a:r>
              <a:rPr lang="ko-KR" altLang="en-US" dirty="0"/>
              <a:t>차 설계 계획 발표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CB0FECAB-61A4-4FF0-B40C-63C521C94606}"/>
              </a:ext>
            </a:extLst>
          </p:cNvPr>
          <p:cNvSpPr/>
          <p:nvPr/>
        </p:nvSpPr>
        <p:spPr>
          <a:xfrm>
            <a:off x="5689600" y="2806700"/>
            <a:ext cx="546100" cy="609600"/>
          </a:xfrm>
          <a:prstGeom prst="downArrow">
            <a:avLst/>
          </a:prstGeom>
          <a:solidFill>
            <a:srgbClr val="21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733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84813ade9_0_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구현</a:t>
            </a:r>
            <a:r>
              <a:rPr 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내용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108" name="Google Shape;108;gd84813ade9_0_6"/>
          <p:cNvSpPr txBox="1">
            <a:spLocks noGrp="1"/>
          </p:cNvSpPr>
          <p:nvPr>
            <p:ph type="body" idx="1"/>
          </p:nvPr>
        </p:nvSpPr>
        <p:spPr>
          <a:xfrm>
            <a:off x="838200" y="1360450"/>
            <a:ext cx="10515600" cy="49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77800" indent="0">
              <a:spcBef>
                <a:spcPts val="0"/>
              </a:spcBef>
              <a:buSzPts val="2800"/>
              <a:buNone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과제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35000" indent="-457200">
              <a:lnSpc>
                <a:spcPct val="140000"/>
              </a:lnSpc>
              <a:spcBef>
                <a:spcPts val="0"/>
              </a:spcBef>
              <a:buSzPts val="2800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서버에서 값을 받을 시 계산한 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각 클라이언트에게 전송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635000" indent="-457200">
              <a:lnSpc>
                <a:spcPct val="140000"/>
              </a:lnSpc>
              <a:spcBef>
                <a:spcPts val="0"/>
              </a:spcBef>
              <a:buSzPts val="2800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최종적으로 빙고가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개가 만들어진 클라이언트가 승리하거나 예정된 게임 횟수가 종료되었을 때 종료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7800" indent="0">
              <a:spcBef>
                <a:spcPts val="0"/>
              </a:spcBef>
              <a:buSzPts val="2800"/>
              <a:buNone/>
            </a:pPr>
            <a:endParaRPr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7800" indent="0">
              <a:spcBef>
                <a:spcPts val="0"/>
              </a:spcBef>
              <a:buSzPts val="2800"/>
              <a:buNone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해결 과제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635000" indent="-457200">
              <a:lnSpc>
                <a:spcPct val="130000"/>
              </a:lnSpc>
              <a:spcBef>
                <a:spcPts val="0"/>
              </a:spcBef>
              <a:buSzPts val="2800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빙고가 가장 많은 클라이언트가 승리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만약 최고 득점 빙고 수가 같은 클라이언트가 있다면 무승부 처리가 된다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635000" indent="-457200">
              <a:lnSpc>
                <a:spcPct val="130000"/>
              </a:lnSpc>
              <a:spcBef>
                <a:spcPts val="0"/>
              </a:spcBef>
              <a:buSzPts val="2800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랜덤 요소나 재미요소를 위한 이벤트 구현은 이후 구현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(3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 과제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상세히 이야기해볼 것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9" name="Google Shape;109;gd84813ade9_0_6"/>
          <p:cNvSpPr/>
          <p:nvPr/>
        </p:nvSpPr>
        <p:spPr>
          <a:xfrm>
            <a:off x="838200" y="958056"/>
            <a:ext cx="10515600" cy="63600"/>
          </a:xfrm>
          <a:prstGeom prst="rect">
            <a:avLst/>
          </a:prstGeom>
          <a:solidFill>
            <a:srgbClr val="21C1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2A3DEE-62F1-F344-804E-C5BB7F593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13</a:t>
            </a:fld>
            <a:endParaRPr lang="ko-KR" altLang="en-US"/>
          </a:p>
        </p:txBody>
      </p:sp>
      <p:sp>
        <p:nvSpPr>
          <p:cNvPr id="7" name="Footer Placeholder 18">
            <a:extLst>
              <a:ext uri="{FF2B5EF4-FFF2-40B4-BE49-F238E27FC236}">
                <a16:creationId xmlns:a16="http://schemas.microsoft.com/office/drawing/2014/main" id="{BBF3BCB0-C366-43D4-85F4-2B499E228AE3}"/>
              </a:ext>
            </a:extLst>
          </p:cNvPr>
          <p:cNvSpPr txBox="1">
            <a:spLocks/>
          </p:cNvSpPr>
          <p:nvPr/>
        </p:nvSpPr>
        <p:spPr>
          <a:xfrm>
            <a:off x="7717842" y="57396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lang="ko-KR" altLang="en-US" dirty="0"/>
              <a:t>네트워크프로그래밍 </a:t>
            </a:r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2</a:t>
            </a:r>
            <a:r>
              <a:rPr lang="ko-KR" altLang="en-US" dirty="0"/>
              <a:t>차 설계 계획 발표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84813ade9_0_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구현</a:t>
            </a:r>
            <a:r>
              <a:rPr 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 내용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116" name="Google Shape;116;gd84813ade9_0_17"/>
          <p:cNvSpPr/>
          <p:nvPr/>
        </p:nvSpPr>
        <p:spPr>
          <a:xfrm>
            <a:off x="838200" y="958056"/>
            <a:ext cx="10515600" cy="63600"/>
          </a:xfrm>
          <a:prstGeom prst="rect">
            <a:avLst/>
          </a:prstGeom>
          <a:solidFill>
            <a:srgbClr val="21C1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2BDDB9-929A-9F4D-A619-24655BA51F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14</a:t>
            </a:fld>
            <a:endParaRPr lang="ko-KR" altLang="en-US"/>
          </a:p>
        </p:txBody>
      </p:sp>
      <p:sp>
        <p:nvSpPr>
          <p:cNvPr id="7" name="Footer Placeholder 18">
            <a:extLst>
              <a:ext uri="{FF2B5EF4-FFF2-40B4-BE49-F238E27FC236}">
                <a16:creationId xmlns:a16="http://schemas.microsoft.com/office/drawing/2014/main" id="{7631D186-67FB-4D2F-ABE4-6355C784E446}"/>
              </a:ext>
            </a:extLst>
          </p:cNvPr>
          <p:cNvSpPr txBox="1">
            <a:spLocks/>
          </p:cNvSpPr>
          <p:nvPr/>
        </p:nvSpPr>
        <p:spPr>
          <a:xfrm>
            <a:off x="7717842" y="57396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lang="ko-KR" altLang="en-US"/>
              <a:t>네트워크프로그래밍 </a:t>
            </a:r>
            <a:r>
              <a:rPr lang="en-US" altLang="ko-KR"/>
              <a:t>1</a:t>
            </a:r>
            <a:r>
              <a:rPr lang="ko-KR" altLang="en-US"/>
              <a:t>팀 </a:t>
            </a:r>
            <a:r>
              <a:rPr lang="en-US" altLang="ko-KR"/>
              <a:t>2</a:t>
            </a:r>
            <a:r>
              <a:rPr lang="ko-KR" altLang="en-US"/>
              <a:t>차 설계 계획 발표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41147E-1FCA-AC4B-B321-0AE3B0A2D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897" y="1350332"/>
            <a:ext cx="8282517" cy="49972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84813ade9_0_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구현</a:t>
            </a:r>
            <a:r>
              <a:rPr 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 내용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123" name="Google Shape;123;gd84813ade9_0_23"/>
          <p:cNvSpPr/>
          <p:nvPr/>
        </p:nvSpPr>
        <p:spPr>
          <a:xfrm>
            <a:off x="838200" y="958056"/>
            <a:ext cx="10515600" cy="63600"/>
          </a:xfrm>
          <a:prstGeom prst="rect">
            <a:avLst/>
          </a:prstGeom>
          <a:solidFill>
            <a:srgbClr val="21C1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42EC32-189D-094B-A6B2-E1370E2281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15</a:t>
            </a:fld>
            <a:endParaRPr lang="ko-KR" altLang="en-US"/>
          </a:p>
        </p:txBody>
      </p:sp>
      <p:sp>
        <p:nvSpPr>
          <p:cNvPr id="7" name="Footer Placeholder 18">
            <a:extLst>
              <a:ext uri="{FF2B5EF4-FFF2-40B4-BE49-F238E27FC236}">
                <a16:creationId xmlns:a16="http://schemas.microsoft.com/office/drawing/2014/main" id="{5EAFFFA8-0CCB-4504-ABCA-907D23E0B01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7717842" y="573967"/>
            <a:ext cx="4114800" cy="365125"/>
          </a:xfrm>
        </p:spPr>
        <p:txBody>
          <a:bodyPr/>
          <a:lstStyle/>
          <a:p>
            <a:r>
              <a:rPr lang="ko-KR" altLang="en-US" dirty="0"/>
              <a:t>네트워크프로그래밍 </a:t>
            </a:r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2</a:t>
            </a:r>
            <a:r>
              <a:rPr lang="ko-KR" altLang="en-US" dirty="0"/>
              <a:t>차 설계 계획 발표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3EEA7E-9965-E84C-80ED-487A382B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312" y="1147934"/>
            <a:ext cx="6821155" cy="54072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C1BC"/>
          </a:solidFill>
          <a:ln w="12700" cap="flat" cmpd="sng">
            <a:solidFill>
              <a:srgbClr val="21C1B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6"/>
          <p:cNvSpPr txBox="1"/>
          <p:nvPr/>
        </p:nvSpPr>
        <p:spPr>
          <a:xfrm>
            <a:off x="3769467" y="2026236"/>
            <a:ext cx="4653065" cy="280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ko-KR" sz="4000" i="0" u="none" strike="noStrike" cap="none" dirty="0">
                <a:solidFill>
                  <a:schemeClr val="l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Do Hyeon"/>
                <a:sym typeface="Do Hyeon"/>
              </a:rPr>
              <a:t>감사합니다. </a:t>
            </a:r>
            <a:endParaRPr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Do Hyeon"/>
              <a:sym typeface="Do Hyeon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ko-KR" sz="4000" i="0" u="none" strike="noStrike" cap="none" dirty="0">
                <a:solidFill>
                  <a:schemeClr val="l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Do Hyeon"/>
                <a:sym typeface="Do Hyeon"/>
              </a:rPr>
              <a:t>사랑합니다.</a:t>
            </a:r>
            <a:endParaRPr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Do Hyeon"/>
              <a:sym typeface="Do Hyeon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ko-KR" sz="4000" i="0" u="none" strike="noStrike" cap="none" dirty="0">
                <a:solidFill>
                  <a:schemeClr val="l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Do Hyeon"/>
                <a:sym typeface="Do Hyeon"/>
              </a:rPr>
              <a:t>질문 받습니다.</a:t>
            </a:r>
            <a:endParaRPr sz="4000" i="0" u="none" strike="noStrike" cap="none" dirty="0">
              <a:solidFill>
                <a:schemeClr val="lt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목차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838200" y="958056"/>
            <a:ext cx="10515600" cy="63500"/>
          </a:xfrm>
          <a:prstGeom prst="rect">
            <a:avLst/>
          </a:prstGeom>
          <a:solidFill>
            <a:srgbClr val="21C1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FA4482-677E-1842-AB3C-A492F06160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ko-KR" alt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FCE37E3F-BD5B-4243-8078-954FBFC1ABE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7717842" y="573967"/>
            <a:ext cx="4114800" cy="365125"/>
          </a:xfrm>
        </p:spPr>
        <p:txBody>
          <a:bodyPr/>
          <a:lstStyle/>
          <a:p>
            <a:r>
              <a:rPr lang="ko-KR" altLang="en-US" dirty="0"/>
              <a:t>네트워크프로그래밍 </a:t>
            </a:r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2</a:t>
            </a:r>
            <a:r>
              <a:rPr lang="ko-KR" altLang="en-US" dirty="0"/>
              <a:t>차 설계 계획 발표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441CD17C-5E64-477B-984D-6C159C5110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637789"/>
              </p:ext>
            </p:extLst>
          </p:nvPr>
        </p:nvGraphicFramePr>
        <p:xfrm>
          <a:off x="691823" y="2117004"/>
          <a:ext cx="11192665" cy="3586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9572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구현 환경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838200" y="958056"/>
            <a:ext cx="10515600" cy="63500"/>
          </a:xfrm>
          <a:prstGeom prst="rect">
            <a:avLst/>
          </a:prstGeom>
          <a:solidFill>
            <a:srgbClr val="21C1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직사각형 25">
            <a:extLst>
              <a:ext uri="{FF2B5EF4-FFF2-40B4-BE49-F238E27FC236}">
                <a16:creationId xmlns:a16="http://schemas.microsoft.com/office/drawing/2014/main" id="{6C4D7E9F-201E-EC4E-967C-9A92451B9E86}"/>
              </a:ext>
            </a:extLst>
          </p:cNvPr>
          <p:cNvSpPr/>
          <p:nvPr/>
        </p:nvSpPr>
        <p:spPr>
          <a:xfrm>
            <a:off x="899888" y="2041412"/>
            <a:ext cx="3469312" cy="383177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6" descr="Windows 10 – A Better Network, Inc.">
            <a:extLst>
              <a:ext uri="{FF2B5EF4-FFF2-40B4-BE49-F238E27FC236}">
                <a16:creationId xmlns:a16="http://schemas.microsoft.com/office/drawing/2014/main" id="{F5141323-6092-CB4C-9132-DEB50A40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79" y="1358900"/>
            <a:ext cx="1210129" cy="121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27">
            <a:extLst>
              <a:ext uri="{FF2B5EF4-FFF2-40B4-BE49-F238E27FC236}">
                <a16:creationId xmlns:a16="http://schemas.microsoft.com/office/drawing/2014/main" id="{27F775EA-BF90-F443-99D0-3C06901492D4}"/>
              </a:ext>
            </a:extLst>
          </p:cNvPr>
          <p:cNvSpPr/>
          <p:nvPr/>
        </p:nvSpPr>
        <p:spPr>
          <a:xfrm>
            <a:off x="1030403" y="4288972"/>
            <a:ext cx="1567655" cy="1462133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1C407177-10FB-1844-956A-5160BD17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42" y="3849347"/>
            <a:ext cx="852488" cy="85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Browser Icon 2122876">
            <a:extLst>
              <a:ext uri="{FF2B5EF4-FFF2-40B4-BE49-F238E27FC236}">
                <a16:creationId xmlns:a16="http://schemas.microsoft.com/office/drawing/2014/main" id="{E817E75E-C1BC-7B48-B68D-503AF631F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03" y="4467458"/>
            <a:ext cx="1462133" cy="146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onsole Icon 2710248">
            <a:extLst>
              <a:ext uri="{FF2B5EF4-FFF2-40B4-BE49-F238E27FC236}">
                <a16:creationId xmlns:a16="http://schemas.microsoft.com/office/drawing/2014/main" id="{89C04FD8-60C5-DD49-BA40-2C251FE60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204" y="1963964"/>
            <a:ext cx="1559667" cy="1559667"/>
          </a:xfrm>
          <a:prstGeom prst="rect">
            <a:avLst/>
          </a:prstGeom>
          <a:noFill/>
        </p:spPr>
      </p:pic>
      <p:sp>
        <p:nvSpPr>
          <p:cNvPr id="11" name="화살표: 위쪽/아래쪽 32">
            <a:extLst>
              <a:ext uri="{FF2B5EF4-FFF2-40B4-BE49-F238E27FC236}">
                <a16:creationId xmlns:a16="http://schemas.microsoft.com/office/drawing/2014/main" id="{A960EF93-DB48-304E-83C6-73E11AC2F37D}"/>
              </a:ext>
            </a:extLst>
          </p:cNvPr>
          <p:cNvSpPr/>
          <p:nvPr/>
        </p:nvSpPr>
        <p:spPr>
          <a:xfrm>
            <a:off x="1207191" y="2586072"/>
            <a:ext cx="551543" cy="1158240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33">
            <a:extLst>
              <a:ext uri="{FF2B5EF4-FFF2-40B4-BE49-F238E27FC236}">
                <a16:creationId xmlns:a16="http://schemas.microsoft.com/office/drawing/2014/main" id="{CD87725A-4763-1B4F-8D80-BBD65F851764}"/>
              </a:ext>
            </a:extLst>
          </p:cNvPr>
          <p:cNvSpPr/>
          <p:nvPr/>
        </p:nvSpPr>
        <p:spPr>
          <a:xfrm>
            <a:off x="1459162" y="3034178"/>
            <a:ext cx="1372468" cy="28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C00000"/>
                </a:solidFill>
                <a:latin typeface="+mn-ea"/>
                <a:cs typeface="KoPubWorld바탕체_Pro Bold" panose="00000800000000000000" pitchFamily="50" charset="-127"/>
              </a:rPr>
              <a:t>Bridged</a:t>
            </a:r>
          </a:p>
          <a:p>
            <a:pPr algn="ctr"/>
            <a:r>
              <a:rPr lang="en-US" altLang="ko-KR" dirty="0">
                <a:solidFill>
                  <a:srgbClr val="C00000"/>
                </a:solidFill>
                <a:latin typeface="+mn-ea"/>
                <a:cs typeface="KoPubWorld바탕체_Pro Bold" panose="00000800000000000000" pitchFamily="50" charset="-127"/>
              </a:rPr>
              <a:t>network</a:t>
            </a:r>
            <a:endParaRPr lang="ko-KR" altLang="en-US" dirty="0">
              <a:solidFill>
                <a:srgbClr val="C00000"/>
              </a:solidFill>
              <a:latin typeface="+mn-ea"/>
              <a:cs typeface="KoPubWorld바탕체_Pro Bold" panose="00000800000000000000" pitchFamily="50" charset="-127"/>
            </a:endParaRPr>
          </a:p>
        </p:txBody>
      </p:sp>
      <p:cxnSp>
        <p:nvCxnSpPr>
          <p:cNvPr id="13" name="직선 화살표 연결선 34">
            <a:extLst>
              <a:ext uri="{FF2B5EF4-FFF2-40B4-BE49-F238E27FC236}">
                <a16:creationId xmlns:a16="http://schemas.microsoft.com/office/drawing/2014/main" id="{C2D6C940-7086-814B-9DF0-384553F349BC}"/>
              </a:ext>
            </a:extLst>
          </p:cNvPr>
          <p:cNvCxnSpPr>
            <a:cxnSpLocks/>
          </p:cNvCxnSpPr>
          <p:nvPr/>
        </p:nvCxnSpPr>
        <p:spPr>
          <a:xfrm flipH="1">
            <a:off x="2261508" y="5336717"/>
            <a:ext cx="2920092" cy="0"/>
          </a:xfrm>
          <a:prstGeom prst="straightConnector1">
            <a:avLst/>
          </a:prstGeom>
          <a:ln w="889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35">
            <a:extLst>
              <a:ext uri="{FF2B5EF4-FFF2-40B4-BE49-F238E27FC236}">
                <a16:creationId xmlns:a16="http://schemas.microsoft.com/office/drawing/2014/main" id="{5CBA93A6-B257-AB47-A8D2-AE18188237C7}"/>
              </a:ext>
            </a:extLst>
          </p:cNvPr>
          <p:cNvCxnSpPr>
            <a:cxnSpLocks/>
          </p:cNvCxnSpPr>
          <p:nvPr/>
        </p:nvCxnSpPr>
        <p:spPr>
          <a:xfrm flipV="1">
            <a:off x="5181600" y="3629079"/>
            <a:ext cx="12901" cy="1722152"/>
          </a:xfrm>
          <a:prstGeom prst="straightConnector1">
            <a:avLst/>
          </a:prstGeom>
          <a:ln w="889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36">
            <a:extLst>
              <a:ext uri="{FF2B5EF4-FFF2-40B4-BE49-F238E27FC236}">
                <a16:creationId xmlns:a16="http://schemas.microsoft.com/office/drawing/2014/main" id="{9E112502-8BBB-064D-ABBF-ADC7CF7EBCDE}"/>
              </a:ext>
            </a:extLst>
          </p:cNvPr>
          <p:cNvCxnSpPr>
            <a:cxnSpLocks/>
          </p:cNvCxnSpPr>
          <p:nvPr/>
        </p:nvCxnSpPr>
        <p:spPr>
          <a:xfrm flipV="1">
            <a:off x="3529939" y="3320747"/>
            <a:ext cx="14987" cy="2000663"/>
          </a:xfrm>
          <a:prstGeom prst="straightConnector1">
            <a:avLst/>
          </a:prstGeom>
          <a:ln w="88900">
            <a:solidFill>
              <a:srgbClr val="C00000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8" descr="computing Icon 3246662">
            <a:extLst>
              <a:ext uri="{FF2B5EF4-FFF2-40B4-BE49-F238E27FC236}">
                <a16:creationId xmlns:a16="http://schemas.microsoft.com/office/drawing/2014/main" id="{0D09584B-EAFB-6449-8495-DDB52C3A3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200" y="1963964"/>
            <a:ext cx="1650601" cy="165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내용 개체 틀 43">
            <a:extLst>
              <a:ext uri="{FF2B5EF4-FFF2-40B4-BE49-F238E27FC236}">
                <a16:creationId xmlns:a16="http://schemas.microsoft.com/office/drawing/2014/main" id="{229E4D59-D06B-284D-A9AB-A7A6E04F82EA}"/>
              </a:ext>
            </a:extLst>
          </p:cNvPr>
          <p:cNvSpPr txBox="1">
            <a:spLocks/>
          </p:cNvSpPr>
          <p:nvPr/>
        </p:nvSpPr>
        <p:spPr>
          <a:xfrm>
            <a:off x="7184442" y="2314486"/>
            <a:ext cx="5181600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Linux &amp; Window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Ubuntu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기반 코드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FA4482-677E-1842-AB3C-A492F06160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5D365678-3A88-4DBA-8B94-DB9AA1AFAB2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7717842" y="573967"/>
            <a:ext cx="4114800" cy="365125"/>
          </a:xfrm>
        </p:spPr>
        <p:txBody>
          <a:bodyPr/>
          <a:lstStyle/>
          <a:p>
            <a:r>
              <a:rPr lang="ko-KR" altLang="en-US" dirty="0"/>
              <a:t>네트워크프로그래밍 </a:t>
            </a:r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2</a:t>
            </a:r>
            <a:r>
              <a:rPr lang="ko-KR" altLang="en-US" dirty="0"/>
              <a:t>차 설계 계획 발표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구현 환경</a:t>
            </a:r>
            <a:endParaRPr sz="3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838200" y="958056"/>
            <a:ext cx="10515600" cy="63500"/>
          </a:xfrm>
          <a:prstGeom prst="rect">
            <a:avLst/>
          </a:prstGeom>
          <a:solidFill>
            <a:srgbClr val="21C1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FA4482-677E-1842-AB3C-A492F06160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5D365678-3A88-4DBA-8B94-DB9AA1AFAB2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7717842" y="573967"/>
            <a:ext cx="4114800" cy="365125"/>
          </a:xfrm>
        </p:spPr>
        <p:txBody>
          <a:bodyPr/>
          <a:lstStyle/>
          <a:p>
            <a:r>
              <a:rPr lang="ko-KR" altLang="en-US" dirty="0"/>
              <a:t>네트워크프로그래밍 </a:t>
            </a:r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2</a:t>
            </a:r>
            <a:r>
              <a:rPr lang="ko-KR" altLang="en-US" dirty="0"/>
              <a:t>차 설계 계획 발표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402E5B-39BD-2942-B459-FA895C696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359" y="3040700"/>
            <a:ext cx="2685766" cy="150403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9363592-34FF-7040-920C-6ADF3A95B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269" y="2692880"/>
            <a:ext cx="2446502" cy="24465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36B101-C07E-43B7-959F-72546C970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186" y="2870518"/>
            <a:ext cx="2796495" cy="18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역할 분담</a:t>
            </a:r>
            <a:endParaRPr sz="3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838200" y="958056"/>
            <a:ext cx="10515600" cy="63500"/>
          </a:xfrm>
          <a:prstGeom prst="rect">
            <a:avLst/>
          </a:prstGeom>
          <a:solidFill>
            <a:srgbClr val="21C1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FA4482-677E-1842-AB3C-A492F06160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5D365678-3A88-4DBA-8B94-DB9AA1AFAB2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7717842" y="573967"/>
            <a:ext cx="4114800" cy="365125"/>
          </a:xfrm>
        </p:spPr>
        <p:txBody>
          <a:bodyPr/>
          <a:lstStyle/>
          <a:p>
            <a:r>
              <a:rPr lang="ko-KR" altLang="en-US" dirty="0"/>
              <a:t>네트워크프로그래밍 </a:t>
            </a:r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2</a:t>
            </a:r>
            <a:r>
              <a:rPr lang="ko-KR" altLang="en-US" dirty="0"/>
              <a:t>차 설계 계획 발표</a:t>
            </a:r>
          </a:p>
        </p:txBody>
      </p:sp>
      <p:sp>
        <p:nvSpPr>
          <p:cNvPr id="20" name="Google Shape;101;p3">
            <a:extLst>
              <a:ext uri="{FF2B5EF4-FFF2-40B4-BE49-F238E27FC236}">
                <a16:creationId xmlns:a16="http://schemas.microsoft.com/office/drawing/2014/main" id="{2284CBBF-49BB-472A-A21B-9553A10CDE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49599" y="1421009"/>
            <a:ext cx="3211286" cy="185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 동훈</a:t>
            </a:r>
            <a:endParaRPr lang="en-US" altLang="ko-KR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 설계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프로그램 책임 개발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lnSpc>
                <a:spcPct val="130000"/>
              </a:lnSpc>
              <a:buNone/>
            </a:pPr>
            <a:endParaRPr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Google Shape;101;p3">
            <a:extLst>
              <a:ext uri="{FF2B5EF4-FFF2-40B4-BE49-F238E27FC236}">
                <a16:creationId xmlns:a16="http://schemas.microsoft.com/office/drawing/2014/main" id="{D589A867-9F45-4227-AFC6-087032D43BB9}"/>
              </a:ext>
            </a:extLst>
          </p:cNvPr>
          <p:cNvSpPr txBox="1">
            <a:spLocks/>
          </p:cNvSpPr>
          <p:nvPr/>
        </p:nvSpPr>
        <p:spPr>
          <a:xfrm>
            <a:off x="3164113" y="4359798"/>
            <a:ext cx="3211286" cy="185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 용규</a:t>
            </a:r>
            <a:endParaRPr lang="en-US" altLang="ko-KR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프로그램 개발 보조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Google Shape;101;p3">
            <a:extLst>
              <a:ext uri="{FF2B5EF4-FFF2-40B4-BE49-F238E27FC236}">
                <a16:creationId xmlns:a16="http://schemas.microsoft.com/office/drawing/2014/main" id="{5EF11EA3-6C73-4876-998F-D4BD2856A607}"/>
              </a:ext>
            </a:extLst>
          </p:cNvPr>
          <p:cNvSpPr txBox="1">
            <a:spLocks/>
          </p:cNvSpPr>
          <p:nvPr/>
        </p:nvSpPr>
        <p:spPr>
          <a:xfrm>
            <a:off x="8810172" y="4346162"/>
            <a:ext cx="3211286" cy="185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허 민</a:t>
            </a:r>
            <a:endParaRPr lang="en-US" altLang="ko-KR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발표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프로젝트 및 일정 관리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 설계</a:t>
            </a:r>
          </a:p>
          <a:p>
            <a:pPr marL="0" indent="0">
              <a:lnSpc>
                <a:spcPct val="140000"/>
              </a:lnSpc>
              <a:buNone/>
            </a:pP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Google Shape;101;p3">
            <a:extLst>
              <a:ext uri="{FF2B5EF4-FFF2-40B4-BE49-F238E27FC236}">
                <a16:creationId xmlns:a16="http://schemas.microsoft.com/office/drawing/2014/main" id="{51FF6642-E6DB-4C62-BA43-749C65DE2BF9}"/>
              </a:ext>
            </a:extLst>
          </p:cNvPr>
          <p:cNvSpPr txBox="1">
            <a:spLocks/>
          </p:cNvSpPr>
          <p:nvPr/>
        </p:nvSpPr>
        <p:spPr>
          <a:xfrm>
            <a:off x="8810172" y="1421010"/>
            <a:ext cx="3211286" cy="185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송 경진</a:t>
            </a:r>
            <a:endParaRPr lang="en-US" altLang="ko-KR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기술문서화 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프로그램 개발 보조</a:t>
            </a:r>
          </a:p>
          <a:p>
            <a:pPr marL="0" indent="0">
              <a:lnSpc>
                <a:spcPct val="130000"/>
              </a:lnSpc>
              <a:buNone/>
            </a:pP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7" name="그림 26" descr="어두운, 하얀색이(가) 표시된 사진&#10;&#10;자동 생성된 설명">
            <a:extLst>
              <a:ext uri="{FF2B5EF4-FFF2-40B4-BE49-F238E27FC236}">
                <a16:creationId xmlns:a16="http://schemas.microsoft.com/office/drawing/2014/main" id="{83F57626-A352-47A5-BFA6-30C6C730F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811" y="4110076"/>
            <a:ext cx="2493818" cy="2493818"/>
          </a:xfrm>
          <a:prstGeom prst="rect">
            <a:avLst/>
          </a:prstGeom>
        </p:spPr>
      </p:pic>
      <p:pic>
        <p:nvPicPr>
          <p:cNvPr id="5" name="그림 4" descr="실내, 노트북이(가) 표시된 사진&#10;&#10;자동 생성된 설명">
            <a:extLst>
              <a:ext uri="{FF2B5EF4-FFF2-40B4-BE49-F238E27FC236}">
                <a16:creationId xmlns:a16="http://schemas.microsoft.com/office/drawing/2014/main" id="{605E8042-9F2E-498D-92EA-0281DC24E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743" y="1243081"/>
            <a:ext cx="2063954" cy="2063954"/>
          </a:xfrm>
          <a:prstGeom prst="rect">
            <a:avLst/>
          </a:prstGeom>
        </p:spPr>
      </p:pic>
      <p:pic>
        <p:nvPicPr>
          <p:cNvPr id="4" name="그림 3" descr="인형, 장난감이(가) 표시된 사진&#10;&#10;자동 생성된 설명">
            <a:extLst>
              <a:ext uri="{FF2B5EF4-FFF2-40B4-BE49-F238E27FC236}">
                <a16:creationId xmlns:a16="http://schemas.microsoft.com/office/drawing/2014/main" id="{FE636B26-3DED-45F8-BB4A-4B62404B2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158952"/>
            <a:ext cx="2255890" cy="2255890"/>
          </a:xfrm>
          <a:prstGeom prst="rect">
            <a:avLst/>
          </a:prstGeom>
        </p:spPr>
      </p:pic>
      <p:pic>
        <p:nvPicPr>
          <p:cNvPr id="6" name="그림 5" descr="장난감, 인형, 실내, 어두운이(가) 표시된 사진&#10;&#10;자동 생성된 설명">
            <a:extLst>
              <a:ext uri="{FF2B5EF4-FFF2-40B4-BE49-F238E27FC236}">
                <a16:creationId xmlns:a16="http://schemas.microsoft.com/office/drawing/2014/main" id="{8F8EFB9A-2BDA-4CAB-BFD6-1356F7D9E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22" y="1292193"/>
            <a:ext cx="2258568" cy="225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04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설계 방향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838200" y="1380699"/>
            <a:ext cx="10515600" cy="499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 algn="ctr">
              <a:buNone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 방향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학습효과와 안정적인 네트워크 구축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 algn="ctr">
              <a:buNone/>
            </a:pP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 내용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이상 플레이 가능한 빙고 게임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838200" y="958056"/>
            <a:ext cx="10515600" cy="63500"/>
          </a:xfrm>
          <a:prstGeom prst="rect">
            <a:avLst/>
          </a:prstGeom>
          <a:solidFill>
            <a:srgbClr val="21C1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39CE6-E652-124E-9C95-547CDA89D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/>
          </a:p>
        </p:txBody>
      </p:sp>
      <p:sp>
        <p:nvSpPr>
          <p:cNvPr id="8" name="Footer Placeholder 18">
            <a:extLst>
              <a:ext uri="{FF2B5EF4-FFF2-40B4-BE49-F238E27FC236}">
                <a16:creationId xmlns:a16="http://schemas.microsoft.com/office/drawing/2014/main" id="{61804300-E4FF-40AD-8323-BB1C11A950F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7717842" y="573967"/>
            <a:ext cx="4114800" cy="365125"/>
          </a:xfrm>
        </p:spPr>
        <p:txBody>
          <a:bodyPr/>
          <a:lstStyle/>
          <a:p>
            <a:r>
              <a:rPr lang="ko-KR" altLang="en-US" dirty="0"/>
              <a:t>네트워크프로그래밍 </a:t>
            </a:r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2</a:t>
            </a:r>
            <a:r>
              <a:rPr lang="ko-KR" altLang="en-US" dirty="0"/>
              <a:t>차 설계 계획 발표</a:t>
            </a:r>
          </a:p>
        </p:txBody>
      </p:sp>
    </p:spTree>
    <p:extLst>
      <p:ext uri="{BB962C8B-B14F-4D97-AF65-F5344CB8AC3E}">
        <p14:creationId xmlns:p14="http://schemas.microsoft.com/office/powerpoint/2010/main" val="238498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설계 방향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 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838200" y="1181100"/>
            <a:ext cx="10515600" cy="499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참고한 빙고 프로그램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https://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github.com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/sjh836/bingo</a:t>
            </a:r>
            <a:endParaRPr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838200" y="958056"/>
            <a:ext cx="10515600" cy="63500"/>
          </a:xfrm>
          <a:prstGeom prst="rect">
            <a:avLst/>
          </a:prstGeom>
          <a:solidFill>
            <a:srgbClr val="21C1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172DC0D-145E-E249-A915-C9C2679E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521" y="1860033"/>
            <a:ext cx="7258958" cy="467887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39CE6-E652-124E-9C95-547CDA89D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/>
          </a:p>
        </p:txBody>
      </p:sp>
      <p:sp>
        <p:nvSpPr>
          <p:cNvPr id="8" name="Footer Placeholder 18">
            <a:extLst>
              <a:ext uri="{FF2B5EF4-FFF2-40B4-BE49-F238E27FC236}">
                <a16:creationId xmlns:a16="http://schemas.microsoft.com/office/drawing/2014/main" id="{61804300-E4FF-40AD-8323-BB1C11A950F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7717842" y="573967"/>
            <a:ext cx="4114800" cy="365125"/>
          </a:xfrm>
        </p:spPr>
        <p:txBody>
          <a:bodyPr/>
          <a:lstStyle/>
          <a:p>
            <a:r>
              <a:rPr lang="ko-KR" altLang="en-US" dirty="0"/>
              <a:t>네트워크프로그래밍 </a:t>
            </a:r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2</a:t>
            </a:r>
            <a:r>
              <a:rPr lang="ko-KR" altLang="en-US" dirty="0"/>
              <a:t>차 설계 계획 발표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설계 방향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및 내용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838200" y="958056"/>
            <a:ext cx="10515600" cy="63500"/>
          </a:xfrm>
          <a:prstGeom prst="rect">
            <a:avLst/>
          </a:prstGeom>
          <a:solidFill>
            <a:srgbClr val="21C1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39CE6-E652-124E-9C95-547CDA89D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/>
          </a:p>
        </p:txBody>
      </p:sp>
      <p:sp>
        <p:nvSpPr>
          <p:cNvPr id="8" name="Footer Placeholder 18">
            <a:extLst>
              <a:ext uri="{FF2B5EF4-FFF2-40B4-BE49-F238E27FC236}">
                <a16:creationId xmlns:a16="http://schemas.microsoft.com/office/drawing/2014/main" id="{61804300-E4FF-40AD-8323-BB1C11A950F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7717842" y="573967"/>
            <a:ext cx="4114800" cy="365125"/>
          </a:xfrm>
        </p:spPr>
        <p:txBody>
          <a:bodyPr/>
          <a:lstStyle/>
          <a:p>
            <a:r>
              <a:rPr lang="ko-KR" altLang="en-US" dirty="0"/>
              <a:t>네트워크프로그래밍 </a:t>
            </a:r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2</a:t>
            </a:r>
            <a:r>
              <a:rPr lang="ko-KR" altLang="en-US" dirty="0"/>
              <a:t>차 설계 계획 발표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555D60-0A93-4162-BFF2-D36F65D7D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18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설계 방향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Do Hyeon"/>
                <a:sym typeface="Do Hyeon"/>
              </a:rPr>
              <a:t>및 내용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Do Hyeon"/>
              <a:sym typeface="Do Hyeon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838200" y="958056"/>
            <a:ext cx="10515600" cy="63500"/>
          </a:xfrm>
          <a:prstGeom prst="rect">
            <a:avLst/>
          </a:prstGeom>
          <a:solidFill>
            <a:srgbClr val="21C1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39CE6-E652-124E-9C95-547CDA89D9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/>
          </a:p>
        </p:txBody>
      </p:sp>
      <p:sp>
        <p:nvSpPr>
          <p:cNvPr id="8" name="Footer Placeholder 18">
            <a:extLst>
              <a:ext uri="{FF2B5EF4-FFF2-40B4-BE49-F238E27FC236}">
                <a16:creationId xmlns:a16="http://schemas.microsoft.com/office/drawing/2014/main" id="{61804300-E4FF-40AD-8323-BB1C11A950F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7717842" y="573967"/>
            <a:ext cx="4114800" cy="365125"/>
          </a:xfrm>
        </p:spPr>
        <p:txBody>
          <a:bodyPr/>
          <a:lstStyle/>
          <a:p>
            <a:r>
              <a:rPr lang="ko-KR" altLang="en-US" dirty="0"/>
              <a:t>네트워크프로그래밍 </a:t>
            </a:r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/>
              <a:t>2</a:t>
            </a:r>
            <a:r>
              <a:rPr lang="ko-KR" altLang="en-US" dirty="0"/>
              <a:t>차 설계 계획 발표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590EA0-E9B4-4DF5-829E-40FB85455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42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1796</Words>
  <Application>Microsoft Office PowerPoint</Application>
  <PresentationFormat>와이드스크린</PresentationFormat>
  <Paragraphs>153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Arial</vt:lpstr>
      <vt:lpstr>BM HANNA Air OTF</vt:lpstr>
      <vt:lpstr>배달의민족 한나체 Pro</vt:lpstr>
      <vt:lpstr>맑은 고딕</vt:lpstr>
      <vt:lpstr>맑은 고딕</vt:lpstr>
      <vt:lpstr>배달의민족 도현</vt:lpstr>
      <vt:lpstr>배달의민족 한나체 Air</vt:lpstr>
      <vt:lpstr>Office 테마</vt:lpstr>
      <vt:lpstr>기적을 이루고 싶조</vt:lpstr>
      <vt:lpstr>목차</vt:lpstr>
      <vt:lpstr>구현 환경</vt:lpstr>
      <vt:lpstr>구현 환경</vt:lpstr>
      <vt:lpstr>역할 분담</vt:lpstr>
      <vt:lpstr>설계 방향</vt:lpstr>
      <vt:lpstr>설계 방향 </vt:lpstr>
      <vt:lpstr>설계 방향 및 내용</vt:lpstr>
      <vt:lpstr>설계 방향 및 내용</vt:lpstr>
      <vt:lpstr>설계 방향 및 내용</vt:lpstr>
      <vt:lpstr>설계 방향 및 내용</vt:lpstr>
      <vt:lpstr>목표</vt:lpstr>
      <vt:lpstr>구현 내용</vt:lpstr>
      <vt:lpstr>구현 내용</vt:lpstr>
      <vt:lpstr>구현 내용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기적을 이루고 싶조</dc:title>
  <dc:creator>허민(2017154041)</dc:creator>
  <cp:lastModifiedBy>허민(2017154041)</cp:lastModifiedBy>
  <cp:revision>44</cp:revision>
  <dcterms:created xsi:type="dcterms:W3CDTF">2021-04-30T06:27:58Z</dcterms:created>
  <dcterms:modified xsi:type="dcterms:W3CDTF">2021-05-13T05:39:55Z</dcterms:modified>
  <cp:contentStatus/>
</cp:coreProperties>
</file>